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71" r:id="rId15"/>
    <p:sldId id="270" r:id="rId16"/>
    <p:sldId id="274" r:id="rId17"/>
    <p:sldId id="277" r:id="rId18"/>
    <p:sldId id="279" r:id="rId19"/>
    <p:sldId id="284" r:id="rId20"/>
    <p:sldId id="286" r:id="rId21"/>
    <p:sldId id="287" r:id="rId22"/>
    <p:sldId id="288" r:id="rId23"/>
    <p:sldId id="289" r:id="rId24"/>
    <p:sldId id="290" r:id="rId25"/>
    <p:sldId id="280" r:id="rId26"/>
    <p:sldId id="291" r:id="rId27"/>
    <p:sldId id="281"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D62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127" autoAdjust="0"/>
    <p:restoredTop sz="94660"/>
  </p:normalViewPr>
  <p:slideViewPr>
    <p:cSldViewPr snapToGrid="0">
      <p:cViewPr varScale="1">
        <p:scale>
          <a:sx n="69" d="100"/>
          <a:sy n="69" d="100"/>
        </p:scale>
        <p:origin x="-70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77AFD0-2161-497D-8B49-4B0048ED5E6D}" type="doc">
      <dgm:prSet loTypeId="urn:microsoft.com/office/officeart/2005/8/layout/lProcess1" loCatId="process" qsTypeId="urn:microsoft.com/office/officeart/2005/8/quickstyle/simple1" qsCatId="simple" csTypeId="urn:microsoft.com/office/officeart/2005/8/colors/colorful5" csCatId="colorful" phldr="1"/>
      <dgm:spPr/>
      <dgm:t>
        <a:bodyPr/>
        <a:lstStyle/>
        <a:p>
          <a:endParaRPr lang="fr-FR"/>
        </a:p>
      </dgm:t>
    </dgm:pt>
    <dgm:pt modelId="{70F6E6F8-51C0-4E9D-81E2-84490B701AE0}">
      <dgm:prSet phldrT="[Texte]"/>
      <dgm:spPr/>
      <dgm:t>
        <a:bodyPr/>
        <a:lstStyle/>
        <a:p>
          <a:r>
            <a:rPr lang="fr-FR" dirty="0" smtClean="0">
              <a:latin typeface="+mn-lt"/>
              <a:cs typeface="Times New Roman" panose="02020603050405020304" pitchFamily="18" charset="0"/>
            </a:rPr>
            <a:t>La biotechnologie classique (non Moléculaire): </a:t>
          </a:r>
          <a:endParaRPr lang="fr-FR" dirty="0">
            <a:latin typeface="+mn-lt"/>
          </a:endParaRPr>
        </a:p>
      </dgm:t>
    </dgm:pt>
    <dgm:pt modelId="{C5E168C8-FC60-4ECB-ADC2-5A028A6C0F4E}" type="parTrans" cxnId="{3FC0A3A3-4156-4514-A8BC-AB7897D6B7F7}">
      <dgm:prSet/>
      <dgm:spPr/>
      <dgm:t>
        <a:bodyPr/>
        <a:lstStyle/>
        <a:p>
          <a:endParaRPr lang="fr-FR"/>
        </a:p>
      </dgm:t>
    </dgm:pt>
    <dgm:pt modelId="{38E2A18C-9D98-4F8F-B060-E486039B0001}" type="sibTrans" cxnId="{3FC0A3A3-4156-4514-A8BC-AB7897D6B7F7}">
      <dgm:prSet/>
      <dgm:spPr/>
      <dgm:t>
        <a:bodyPr/>
        <a:lstStyle/>
        <a:p>
          <a:endParaRPr lang="fr-FR"/>
        </a:p>
      </dgm:t>
    </dgm:pt>
    <dgm:pt modelId="{B1A9E5AD-7DEA-4F91-9097-945DBF02AD3C}">
      <dgm:prSet phldrT="[Texte]"/>
      <dgm:spPr/>
      <dgm:t>
        <a:bodyPr/>
        <a:lstStyle/>
        <a:p>
          <a:r>
            <a:rPr lang="fr-FR" dirty="0" smtClean="0">
              <a:latin typeface="+mn-lt"/>
              <a:cs typeface="Times New Roman" panose="02020603050405020304" pitchFamily="18" charset="0"/>
            </a:rPr>
            <a:t>c’est l’emploi d’un organisme pour obtenir un produit utile pour l’industrie</a:t>
          </a:r>
          <a:endParaRPr lang="fr-FR" dirty="0">
            <a:latin typeface="+mn-lt"/>
          </a:endParaRPr>
        </a:p>
      </dgm:t>
    </dgm:pt>
    <dgm:pt modelId="{95328A71-EE3C-4E42-BBBB-C15454764932}" type="parTrans" cxnId="{8D221882-6F1F-42FF-A8D1-53DE77AC99CB}">
      <dgm:prSet/>
      <dgm:spPr/>
      <dgm:t>
        <a:bodyPr/>
        <a:lstStyle/>
        <a:p>
          <a:endParaRPr lang="fr-FR"/>
        </a:p>
      </dgm:t>
    </dgm:pt>
    <dgm:pt modelId="{A33E4359-8856-4B5D-A043-21747C75A3E3}" type="sibTrans" cxnId="{8D221882-6F1F-42FF-A8D1-53DE77AC99CB}">
      <dgm:prSet/>
      <dgm:spPr/>
      <dgm:t>
        <a:bodyPr/>
        <a:lstStyle/>
        <a:p>
          <a:endParaRPr lang="fr-FR"/>
        </a:p>
      </dgm:t>
    </dgm:pt>
    <dgm:pt modelId="{CA3C9881-35E1-46DF-8841-803A2A113099}">
      <dgm:prSet phldrT="[Texte]"/>
      <dgm:spPr/>
      <dgm:t>
        <a:bodyPr/>
        <a:lstStyle/>
        <a:p>
          <a:r>
            <a:rPr lang="fr-FR" dirty="0" smtClean="0">
              <a:latin typeface="+mn-lt"/>
              <a:cs typeface="Times New Roman" panose="02020603050405020304" pitchFamily="18" charset="0"/>
            </a:rPr>
            <a:t>La biotechnologie moderne</a:t>
          </a:r>
          <a:endParaRPr lang="fr-FR" dirty="0">
            <a:latin typeface="+mn-lt"/>
          </a:endParaRPr>
        </a:p>
      </dgm:t>
    </dgm:pt>
    <dgm:pt modelId="{893F68EB-B306-4F4E-BD22-9F3FDB563062}" type="parTrans" cxnId="{AABBB510-69A0-47F5-B752-1435EBA226A6}">
      <dgm:prSet/>
      <dgm:spPr/>
      <dgm:t>
        <a:bodyPr/>
        <a:lstStyle/>
        <a:p>
          <a:endParaRPr lang="fr-FR"/>
        </a:p>
      </dgm:t>
    </dgm:pt>
    <dgm:pt modelId="{12EA1D02-F882-4F6E-88B3-6895C20B5333}" type="sibTrans" cxnId="{AABBB510-69A0-47F5-B752-1435EBA226A6}">
      <dgm:prSet/>
      <dgm:spPr/>
      <dgm:t>
        <a:bodyPr/>
        <a:lstStyle/>
        <a:p>
          <a:endParaRPr lang="fr-FR"/>
        </a:p>
      </dgm:t>
    </dgm:pt>
    <dgm:pt modelId="{989583AD-29D2-447B-AFF9-FA6984FAC0D7}">
      <dgm:prSet phldrT="[Texte]"/>
      <dgm:spPr/>
      <dgm:t>
        <a:bodyPr/>
        <a:lstStyle/>
        <a:p>
          <a:r>
            <a:rPr lang="fr-FR" dirty="0" smtClean="0">
              <a:latin typeface="+mn-lt"/>
              <a:cs typeface="Times New Roman" panose="02020603050405020304" pitchFamily="18" charset="0"/>
            </a:rPr>
            <a:t>c’est celle qui emploi les techniques de l’ingénierie génétique</a:t>
          </a:r>
          <a:endParaRPr lang="fr-FR" dirty="0">
            <a:latin typeface="+mn-lt"/>
          </a:endParaRPr>
        </a:p>
      </dgm:t>
    </dgm:pt>
    <dgm:pt modelId="{D2951EA3-6A68-45BA-86CF-8BEF6B1CAEFD}" type="parTrans" cxnId="{6D0E7A4F-6664-48C9-B881-A360CF42F0D9}">
      <dgm:prSet/>
      <dgm:spPr/>
      <dgm:t>
        <a:bodyPr/>
        <a:lstStyle/>
        <a:p>
          <a:endParaRPr lang="fr-FR"/>
        </a:p>
      </dgm:t>
    </dgm:pt>
    <dgm:pt modelId="{30B28377-07DC-4658-8ED3-362B5292BCC4}" type="sibTrans" cxnId="{6D0E7A4F-6664-48C9-B881-A360CF42F0D9}">
      <dgm:prSet/>
      <dgm:spPr/>
      <dgm:t>
        <a:bodyPr/>
        <a:lstStyle/>
        <a:p>
          <a:endParaRPr lang="fr-FR"/>
        </a:p>
      </dgm:t>
    </dgm:pt>
    <dgm:pt modelId="{EA0C63D9-BB69-42ED-A49E-ECAFBAB833E6}" type="pres">
      <dgm:prSet presAssocID="{3F77AFD0-2161-497D-8B49-4B0048ED5E6D}" presName="Name0" presStyleCnt="0">
        <dgm:presLayoutVars>
          <dgm:dir/>
          <dgm:animLvl val="lvl"/>
          <dgm:resizeHandles val="exact"/>
        </dgm:presLayoutVars>
      </dgm:prSet>
      <dgm:spPr/>
      <dgm:t>
        <a:bodyPr/>
        <a:lstStyle/>
        <a:p>
          <a:endParaRPr lang="fr-FR"/>
        </a:p>
      </dgm:t>
    </dgm:pt>
    <dgm:pt modelId="{3E4F4F93-0773-4E85-B035-3D5049B91C54}" type="pres">
      <dgm:prSet presAssocID="{70F6E6F8-51C0-4E9D-81E2-84490B701AE0}" presName="vertFlow" presStyleCnt="0"/>
      <dgm:spPr/>
    </dgm:pt>
    <dgm:pt modelId="{460D6D18-0BCB-4BF2-89A4-13DF5AA0A1F6}" type="pres">
      <dgm:prSet presAssocID="{70F6E6F8-51C0-4E9D-81E2-84490B701AE0}" presName="header" presStyleLbl="node1" presStyleIdx="0" presStyleCnt="2"/>
      <dgm:spPr/>
      <dgm:t>
        <a:bodyPr/>
        <a:lstStyle/>
        <a:p>
          <a:endParaRPr lang="fr-FR"/>
        </a:p>
      </dgm:t>
    </dgm:pt>
    <dgm:pt modelId="{3E7054D9-1D75-4075-8306-C5C7F6F4E49F}" type="pres">
      <dgm:prSet presAssocID="{95328A71-EE3C-4E42-BBBB-C15454764932}" presName="parTrans" presStyleLbl="sibTrans2D1" presStyleIdx="0" presStyleCnt="2"/>
      <dgm:spPr/>
      <dgm:t>
        <a:bodyPr/>
        <a:lstStyle/>
        <a:p>
          <a:endParaRPr lang="fr-FR"/>
        </a:p>
      </dgm:t>
    </dgm:pt>
    <dgm:pt modelId="{5EBF85A1-8441-419F-8C8D-D214B30ED0BA}" type="pres">
      <dgm:prSet presAssocID="{B1A9E5AD-7DEA-4F91-9097-945DBF02AD3C}" presName="child" presStyleLbl="alignAccFollowNode1" presStyleIdx="0" presStyleCnt="2">
        <dgm:presLayoutVars>
          <dgm:chMax val="0"/>
          <dgm:bulletEnabled val="1"/>
        </dgm:presLayoutVars>
      </dgm:prSet>
      <dgm:spPr/>
      <dgm:t>
        <a:bodyPr/>
        <a:lstStyle/>
        <a:p>
          <a:endParaRPr lang="fr-FR"/>
        </a:p>
      </dgm:t>
    </dgm:pt>
    <dgm:pt modelId="{616235F2-AF0E-4D5C-9282-41F174CDD5B9}" type="pres">
      <dgm:prSet presAssocID="{70F6E6F8-51C0-4E9D-81E2-84490B701AE0}" presName="hSp" presStyleCnt="0"/>
      <dgm:spPr/>
    </dgm:pt>
    <dgm:pt modelId="{A7F87E1C-54C6-436D-A9DA-74E60C19E688}" type="pres">
      <dgm:prSet presAssocID="{CA3C9881-35E1-46DF-8841-803A2A113099}" presName="vertFlow" presStyleCnt="0"/>
      <dgm:spPr/>
    </dgm:pt>
    <dgm:pt modelId="{094F880D-ED1E-4E55-9435-82CA6E99FED8}" type="pres">
      <dgm:prSet presAssocID="{CA3C9881-35E1-46DF-8841-803A2A113099}" presName="header" presStyleLbl="node1" presStyleIdx="1" presStyleCnt="2"/>
      <dgm:spPr/>
      <dgm:t>
        <a:bodyPr/>
        <a:lstStyle/>
        <a:p>
          <a:endParaRPr lang="fr-FR"/>
        </a:p>
      </dgm:t>
    </dgm:pt>
    <dgm:pt modelId="{875AE8A4-CC8F-4461-83EB-5F85DD7E195C}" type="pres">
      <dgm:prSet presAssocID="{D2951EA3-6A68-45BA-86CF-8BEF6B1CAEFD}" presName="parTrans" presStyleLbl="sibTrans2D1" presStyleIdx="1" presStyleCnt="2"/>
      <dgm:spPr/>
      <dgm:t>
        <a:bodyPr/>
        <a:lstStyle/>
        <a:p>
          <a:endParaRPr lang="fr-FR"/>
        </a:p>
      </dgm:t>
    </dgm:pt>
    <dgm:pt modelId="{94CA2AE0-6AF5-46A8-AB51-19AE3268A85D}" type="pres">
      <dgm:prSet presAssocID="{989583AD-29D2-447B-AFF9-FA6984FAC0D7}" presName="child" presStyleLbl="alignAccFollowNode1" presStyleIdx="1" presStyleCnt="2">
        <dgm:presLayoutVars>
          <dgm:chMax val="0"/>
          <dgm:bulletEnabled val="1"/>
        </dgm:presLayoutVars>
      </dgm:prSet>
      <dgm:spPr/>
      <dgm:t>
        <a:bodyPr/>
        <a:lstStyle/>
        <a:p>
          <a:endParaRPr lang="fr-FR"/>
        </a:p>
      </dgm:t>
    </dgm:pt>
  </dgm:ptLst>
  <dgm:cxnLst>
    <dgm:cxn modelId="{8BE947C1-48C2-4958-9A12-60E743DE14E1}" type="presOf" srcId="{B1A9E5AD-7DEA-4F91-9097-945DBF02AD3C}" destId="{5EBF85A1-8441-419F-8C8D-D214B30ED0BA}" srcOrd="0" destOrd="0" presId="urn:microsoft.com/office/officeart/2005/8/layout/lProcess1"/>
    <dgm:cxn modelId="{AABBB510-69A0-47F5-B752-1435EBA226A6}" srcId="{3F77AFD0-2161-497D-8B49-4B0048ED5E6D}" destId="{CA3C9881-35E1-46DF-8841-803A2A113099}" srcOrd="1" destOrd="0" parTransId="{893F68EB-B306-4F4E-BD22-9F3FDB563062}" sibTransId="{12EA1D02-F882-4F6E-88B3-6895C20B5333}"/>
    <dgm:cxn modelId="{3FC0A3A3-4156-4514-A8BC-AB7897D6B7F7}" srcId="{3F77AFD0-2161-497D-8B49-4B0048ED5E6D}" destId="{70F6E6F8-51C0-4E9D-81E2-84490B701AE0}" srcOrd="0" destOrd="0" parTransId="{C5E168C8-FC60-4ECB-ADC2-5A028A6C0F4E}" sibTransId="{38E2A18C-9D98-4F8F-B060-E486039B0001}"/>
    <dgm:cxn modelId="{8D221882-6F1F-42FF-A8D1-53DE77AC99CB}" srcId="{70F6E6F8-51C0-4E9D-81E2-84490B701AE0}" destId="{B1A9E5AD-7DEA-4F91-9097-945DBF02AD3C}" srcOrd="0" destOrd="0" parTransId="{95328A71-EE3C-4E42-BBBB-C15454764932}" sibTransId="{A33E4359-8856-4B5D-A043-21747C75A3E3}"/>
    <dgm:cxn modelId="{7D3DBBF7-56B8-4E91-B7DB-34163C112DB9}" type="presOf" srcId="{989583AD-29D2-447B-AFF9-FA6984FAC0D7}" destId="{94CA2AE0-6AF5-46A8-AB51-19AE3268A85D}" srcOrd="0" destOrd="0" presId="urn:microsoft.com/office/officeart/2005/8/layout/lProcess1"/>
    <dgm:cxn modelId="{6D0E7A4F-6664-48C9-B881-A360CF42F0D9}" srcId="{CA3C9881-35E1-46DF-8841-803A2A113099}" destId="{989583AD-29D2-447B-AFF9-FA6984FAC0D7}" srcOrd="0" destOrd="0" parTransId="{D2951EA3-6A68-45BA-86CF-8BEF6B1CAEFD}" sibTransId="{30B28377-07DC-4658-8ED3-362B5292BCC4}"/>
    <dgm:cxn modelId="{23BE0020-10AE-43E7-A59B-6A0232D22B79}" type="presOf" srcId="{D2951EA3-6A68-45BA-86CF-8BEF6B1CAEFD}" destId="{875AE8A4-CC8F-4461-83EB-5F85DD7E195C}" srcOrd="0" destOrd="0" presId="urn:microsoft.com/office/officeart/2005/8/layout/lProcess1"/>
    <dgm:cxn modelId="{9AF60EE6-D263-41C4-811C-70AEDD2E76B6}" type="presOf" srcId="{CA3C9881-35E1-46DF-8841-803A2A113099}" destId="{094F880D-ED1E-4E55-9435-82CA6E99FED8}" srcOrd="0" destOrd="0" presId="urn:microsoft.com/office/officeart/2005/8/layout/lProcess1"/>
    <dgm:cxn modelId="{A5F5125B-F9CF-4591-A3E9-3DBF26192A5C}" type="presOf" srcId="{3F77AFD0-2161-497D-8B49-4B0048ED5E6D}" destId="{EA0C63D9-BB69-42ED-A49E-ECAFBAB833E6}" srcOrd="0" destOrd="0" presId="urn:microsoft.com/office/officeart/2005/8/layout/lProcess1"/>
    <dgm:cxn modelId="{43273D01-A201-4FDC-A02F-8E6E239C26DC}" type="presOf" srcId="{70F6E6F8-51C0-4E9D-81E2-84490B701AE0}" destId="{460D6D18-0BCB-4BF2-89A4-13DF5AA0A1F6}" srcOrd="0" destOrd="0" presId="urn:microsoft.com/office/officeart/2005/8/layout/lProcess1"/>
    <dgm:cxn modelId="{8CDA3B3C-6F18-49C7-88EE-15670BB178C5}" type="presOf" srcId="{95328A71-EE3C-4E42-BBBB-C15454764932}" destId="{3E7054D9-1D75-4075-8306-C5C7F6F4E49F}" srcOrd="0" destOrd="0" presId="urn:microsoft.com/office/officeart/2005/8/layout/lProcess1"/>
    <dgm:cxn modelId="{C15E297D-E551-4534-97A4-16CE1A73D93D}" type="presParOf" srcId="{EA0C63D9-BB69-42ED-A49E-ECAFBAB833E6}" destId="{3E4F4F93-0773-4E85-B035-3D5049B91C54}" srcOrd="0" destOrd="0" presId="urn:microsoft.com/office/officeart/2005/8/layout/lProcess1"/>
    <dgm:cxn modelId="{2F57A672-5C8B-4F68-B95B-696D1EAF75A4}" type="presParOf" srcId="{3E4F4F93-0773-4E85-B035-3D5049B91C54}" destId="{460D6D18-0BCB-4BF2-89A4-13DF5AA0A1F6}" srcOrd="0" destOrd="0" presId="urn:microsoft.com/office/officeart/2005/8/layout/lProcess1"/>
    <dgm:cxn modelId="{ECB42396-0AE9-4673-A0E4-FC82348C1B6E}" type="presParOf" srcId="{3E4F4F93-0773-4E85-B035-3D5049B91C54}" destId="{3E7054D9-1D75-4075-8306-C5C7F6F4E49F}" srcOrd="1" destOrd="0" presId="urn:microsoft.com/office/officeart/2005/8/layout/lProcess1"/>
    <dgm:cxn modelId="{DA221FB3-98DF-4E3E-B010-1EBEA9BA1EE3}" type="presParOf" srcId="{3E4F4F93-0773-4E85-B035-3D5049B91C54}" destId="{5EBF85A1-8441-419F-8C8D-D214B30ED0BA}" srcOrd="2" destOrd="0" presId="urn:microsoft.com/office/officeart/2005/8/layout/lProcess1"/>
    <dgm:cxn modelId="{266A7EC9-438E-4247-9929-A018C3290715}" type="presParOf" srcId="{EA0C63D9-BB69-42ED-A49E-ECAFBAB833E6}" destId="{616235F2-AF0E-4D5C-9282-41F174CDD5B9}" srcOrd="1" destOrd="0" presId="urn:microsoft.com/office/officeart/2005/8/layout/lProcess1"/>
    <dgm:cxn modelId="{255E4F7A-828C-4BD8-BD89-6AD5ABDA85F7}" type="presParOf" srcId="{EA0C63D9-BB69-42ED-A49E-ECAFBAB833E6}" destId="{A7F87E1C-54C6-436D-A9DA-74E60C19E688}" srcOrd="2" destOrd="0" presId="urn:microsoft.com/office/officeart/2005/8/layout/lProcess1"/>
    <dgm:cxn modelId="{7121F126-4A12-4606-86F0-8791499408F8}" type="presParOf" srcId="{A7F87E1C-54C6-436D-A9DA-74E60C19E688}" destId="{094F880D-ED1E-4E55-9435-82CA6E99FED8}" srcOrd="0" destOrd="0" presId="urn:microsoft.com/office/officeart/2005/8/layout/lProcess1"/>
    <dgm:cxn modelId="{EF353B7B-48F8-4F83-9AD2-260D5DD8F9C9}" type="presParOf" srcId="{A7F87E1C-54C6-436D-A9DA-74E60C19E688}" destId="{875AE8A4-CC8F-4461-83EB-5F85DD7E195C}" srcOrd="1" destOrd="0" presId="urn:microsoft.com/office/officeart/2005/8/layout/lProcess1"/>
    <dgm:cxn modelId="{B31DFA13-A1EE-4DA0-9A9D-262B8C95800C}" type="presParOf" srcId="{A7F87E1C-54C6-436D-A9DA-74E60C19E688}" destId="{94CA2AE0-6AF5-46A8-AB51-19AE3268A85D}" srcOrd="2" destOrd="0" presId="urn:microsoft.com/office/officeart/2005/8/layout/lProcess1"/>
  </dgm:cxnLst>
  <dgm:bg/>
  <dgm:whole/>
</dgm:dataModel>
</file>

<file path=ppt/diagrams/data2.xml><?xml version="1.0" encoding="utf-8"?>
<dgm:dataModel xmlns:dgm="http://schemas.openxmlformats.org/drawingml/2006/diagram" xmlns:a="http://schemas.openxmlformats.org/drawingml/2006/main">
  <dgm:ptLst>
    <dgm:pt modelId="{F3D5F081-8CE3-45C9-9CC5-E8F37A637E5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x-none"/>
        </a:p>
      </dgm:t>
    </dgm:pt>
    <dgm:pt modelId="{B803A032-EAFE-4246-8C34-9A124BA0CB6D}">
      <dgm:prSet phldrT="[Texte]"/>
      <dgm:spPr>
        <a:solidFill>
          <a:srgbClr val="FFFF00"/>
        </a:solidFill>
      </dgm:spPr>
      <dgm:t>
        <a:bodyPr/>
        <a:lstStyle/>
        <a:p>
          <a:r>
            <a:rPr lang="fr-FR" b="1" dirty="0">
              <a:solidFill>
                <a:schemeClr val="tx2">
                  <a:lumMod val="50000"/>
                </a:schemeClr>
              </a:solidFill>
            </a:rPr>
            <a:t>Biotechnologie jaune</a:t>
          </a:r>
          <a:endParaRPr lang="x-none" b="1" dirty="0">
            <a:solidFill>
              <a:schemeClr val="tx2">
                <a:lumMod val="50000"/>
              </a:schemeClr>
            </a:solidFill>
          </a:endParaRPr>
        </a:p>
      </dgm:t>
    </dgm:pt>
    <dgm:pt modelId="{D26A0F35-0CD4-4349-9316-E230271C2259}" type="parTrans" cxnId="{A5F28F60-92D2-4433-A7E2-46531C20C2BF}">
      <dgm:prSet/>
      <dgm:spPr/>
      <dgm:t>
        <a:bodyPr/>
        <a:lstStyle/>
        <a:p>
          <a:endParaRPr lang="x-none"/>
        </a:p>
      </dgm:t>
    </dgm:pt>
    <dgm:pt modelId="{C242DC67-9F7E-4BBB-8977-7DE373C8C525}" type="sibTrans" cxnId="{A5F28F60-92D2-4433-A7E2-46531C20C2BF}">
      <dgm:prSet/>
      <dgm:spPr/>
      <dgm:t>
        <a:bodyPr/>
        <a:lstStyle/>
        <a:p>
          <a:endParaRPr lang="x-none"/>
        </a:p>
      </dgm:t>
    </dgm:pt>
    <dgm:pt modelId="{29D058F0-08D0-4047-8D2C-751EB2BED130}">
      <dgm:prSet phldrT="[Texte]"/>
      <dgm:spPr>
        <a:solidFill>
          <a:srgbClr val="FF0000"/>
        </a:solidFill>
      </dgm:spPr>
      <dgm:t>
        <a:bodyPr/>
        <a:lstStyle/>
        <a:p>
          <a:r>
            <a:rPr lang="fr-FR" b="1" dirty="0">
              <a:solidFill>
                <a:schemeClr val="tx2">
                  <a:lumMod val="50000"/>
                </a:schemeClr>
              </a:solidFill>
            </a:rPr>
            <a:t>Biotechnologie rouge</a:t>
          </a:r>
          <a:endParaRPr lang="x-none" b="1" dirty="0">
            <a:solidFill>
              <a:schemeClr val="tx2">
                <a:lumMod val="50000"/>
              </a:schemeClr>
            </a:solidFill>
          </a:endParaRPr>
        </a:p>
      </dgm:t>
    </dgm:pt>
    <dgm:pt modelId="{D8F97324-E9FE-4CAB-A34A-E15D86EBD425}" type="parTrans" cxnId="{BB460205-3920-40C6-8088-03F4755982F0}">
      <dgm:prSet/>
      <dgm:spPr/>
      <dgm:t>
        <a:bodyPr/>
        <a:lstStyle/>
        <a:p>
          <a:endParaRPr lang="x-none"/>
        </a:p>
      </dgm:t>
    </dgm:pt>
    <dgm:pt modelId="{D92DC390-52B5-4A16-BA3E-9392E19DE823}" type="sibTrans" cxnId="{BB460205-3920-40C6-8088-03F4755982F0}">
      <dgm:prSet/>
      <dgm:spPr/>
      <dgm:t>
        <a:bodyPr/>
        <a:lstStyle/>
        <a:p>
          <a:endParaRPr lang="x-none"/>
        </a:p>
      </dgm:t>
    </dgm:pt>
    <dgm:pt modelId="{F084ED41-07E6-4192-A056-CAFD0A478620}">
      <dgm:prSet phldrT="[Texte]"/>
      <dgm:spPr>
        <a:solidFill>
          <a:srgbClr val="42D62E"/>
        </a:solidFill>
      </dgm:spPr>
      <dgm:t>
        <a:bodyPr/>
        <a:lstStyle/>
        <a:p>
          <a:r>
            <a:rPr lang="fr-FR" b="1" dirty="0">
              <a:solidFill>
                <a:schemeClr val="tx2">
                  <a:lumMod val="50000"/>
                </a:schemeClr>
              </a:solidFill>
            </a:rPr>
            <a:t>Biotechnologie verte</a:t>
          </a:r>
          <a:endParaRPr lang="x-none" b="1" dirty="0">
            <a:solidFill>
              <a:schemeClr val="tx2">
                <a:lumMod val="50000"/>
              </a:schemeClr>
            </a:solidFill>
          </a:endParaRPr>
        </a:p>
      </dgm:t>
    </dgm:pt>
    <dgm:pt modelId="{04C30360-CC3B-4A4B-9A59-3041D629B95D}" type="parTrans" cxnId="{F114BD44-6D8F-442E-B5AF-A7D94B624CA2}">
      <dgm:prSet/>
      <dgm:spPr/>
      <dgm:t>
        <a:bodyPr/>
        <a:lstStyle/>
        <a:p>
          <a:endParaRPr lang="x-none"/>
        </a:p>
      </dgm:t>
    </dgm:pt>
    <dgm:pt modelId="{A110E381-55A0-40B4-B288-FBB51795097F}" type="sibTrans" cxnId="{F114BD44-6D8F-442E-B5AF-A7D94B624CA2}">
      <dgm:prSet/>
      <dgm:spPr/>
      <dgm:t>
        <a:bodyPr/>
        <a:lstStyle/>
        <a:p>
          <a:endParaRPr lang="x-none"/>
        </a:p>
      </dgm:t>
    </dgm:pt>
    <dgm:pt modelId="{5F9F8183-539A-47E0-B140-9919A635E3F0}">
      <dgm:prSet phldrT="[Texte]">
        <dgm:style>
          <a:lnRef idx="2">
            <a:schemeClr val="accent3"/>
          </a:lnRef>
          <a:fillRef idx="1">
            <a:schemeClr val="lt1"/>
          </a:fillRef>
          <a:effectRef idx="0">
            <a:schemeClr val="accent3"/>
          </a:effectRef>
          <a:fontRef idx="minor">
            <a:schemeClr val="dk1"/>
          </a:fontRef>
        </dgm:style>
      </dgm:prSet>
      <dgm:spPr/>
      <dgm:t>
        <a:bodyPr/>
        <a:lstStyle/>
        <a:p>
          <a:r>
            <a:rPr lang="fr-FR" b="1" dirty="0">
              <a:solidFill>
                <a:schemeClr val="tx2">
                  <a:lumMod val="50000"/>
                </a:schemeClr>
              </a:solidFill>
            </a:rPr>
            <a:t>Biotechnologie blanche</a:t>
          </a:r>
          <a:endParaRPr lang="x-none" b="1" dirty="0">
            <a:solidFill>
              <a:schemeClr val="tx2">
                <a:lumMod val="50000"/>
              </a:schemeClr>
            </a:solidFill>
          </a:endParaRPr>
        </a:p>
      </dgm:t>
    </dgm:pt>
    <dgm:pt modelId="{00349AF3-DC9D-45E8-BA67-F93DCDE9818B}" type="parTrans" cxnId="{8EA0FECE-94F0-4AC8-97AF-E420C2A31A18}">
      <dgm:prSet/>
      <dgm:spPr/>
      <dgm:t>
        <a:bodyPr/>
        <a:lstStyle/>
        <a:p>
          <a:endParaRPr lang="x-none"/>
        </a:p>
      </dgm:t>
    </dgm:pt>
    <dgm:pt modelId="{8E4F89E5-61A6-4355-85C6-98E2459A162C}" type="sibTrans" cxnId="{8EA0FECE-94F0-4AC8-97AF-E420C2A31A18}">
      <dgm:prSet/>
      <dgm:spPr/>
      <dgm:t>
        <a:bodyPr/>
        <a:lstStyle/>
        <a:p>
          <a:endParaRPr lang="x-none"/>
        </a:p>
      </dgm:t>
    </dgm:pt>
    <dgm:pt modelId="{05D67668-5C07-4153-9433-9726137F1380}">
      <dgm:prSet phldrT="[Texte]"/>
      <dgm:spPr>
        <a:solidFill>
          <a:schemeClr val="accent5"/>
        </a:solidFill>
      </dgm:spPr>
      <dgm:t>
        <a:bodyPr/>
        <a:lstStyle/>
        <a:p>
          <a:r>
            <a:rPr lang="fr-FR" b="1" dirty="0"/>
            <a:t>Biotechnologie bleu</a:t>
          </a:r>
          <a:endParaRPr lang="x-none" b="1" dirty="0"/>
        </a:p>
      </dgm:t>
    </dgm:pt>
    <dgm:pt modelId="{B6963A9D-46EA-48EE-BB1E-C14EFD5E847A}" type="parTrans" cxnId="{B24BF8E5-785F-40C1-849A-369282F7B652}">
      <dgm:prSet/>
      <dgm:spPr/>
      <dgm:t>
        <a:bodyPr/>
        <a:lstStyle/>
        <a:p>
          <a:endParaRPr lang="x-none"/>
        </a:p>
      </dgm:t>
    </dgm:pt>
    <dgm:pt modelId="{892C55FE-119C-4631-8122-8DE783D1827B}" type="sibTrans" cxnId="{B24BF8E5-785F-40C1-849A-369282F7B652}">
      <dgm:prSet/>
      <dgm:spPr/>
      <dgm:t>
        <a:bodyPr/>
        <a:lstStyle/>
        <a:p>
          <a:endParaRPr lang="x-none"/>
        </a:p>
      </dgm:t>
    </dgm:pt>
    <dgm:pt modelId="{7B1A5B0E-A721-485E-BA2A-8ED0F2DB5126}" type="pres">
      <dgm:prSet presAssocID="{F3D5F081-8CE3-45C9-9CC5-E8F37A637E52}" presName="cycle" presStyleCnt="0">
        <dgm:presLayoutVars>
          <dgm:dir/>
          <dgm:resizeHandles val="exact"/>
        </dgm:presLayoutVars>
      </dgm:prSet>
      <dgm:spPr/>
      <dgm:t>
        <a:bodyPr/>
        <a:lstStyle/>
        <a:p>
          <a:endParaRPr lang="fr-FR"/>
        </a:p>
      </dgm:t>
    </dgm:pt>
    <dgm:pt modelId="{B1B078C2-FE92-46BE-A0E3-052B13B71E2A}" type="pres">
      <dgm:prSet presAssocID="{B803A032-EAFE-4246-8C34-9A124BA0CB6D}" presName="node" presStyleLbl="node1" presStyleIdx="0" presStyleCnt="5">
        <dgm:presLayoutVars>
          <dgm:bulletEnabled val="1"/>
        </dgm:presLayoutVars>
      </dgm:prSet>
      <dgm:spPr/>
      <dgm:t>
        <a:bodyPr/>
        <a:lstStyle/>
        <a:p>
          <a:endParaRPr lang="fr-FR"/>
        </a:p>
      </dgm:t>
    </dgm:pt>
    <dgm:pt modelId="{F9406957-A9C2-416D-913C-087FBBCC53C3}" type="pres">
      <dgm:prSet presAssocID="{B803A032-EAFE-4246-8C34-9A124BA0CB6D}" presName="spNode" presStyleCnt="0"/>
      <dgm:spPr/>
    </dgm:pt>
    <dgm:pt modelId="{FF9791FC-20A7-4583-8187-F0BFFC997F44}" type="pres">
      <dgm:prSet presAssocID="{C242DC67-9F7E-4BBB-8977-7DE373C8C525}" presName="sibTrans" presStyleLbl="sibTrans1D1" presStyleIdx="0" presStyleCnt="5"/>
      <dgm:spPr/>
      <dgm:t>
        <a:bodyPr/>
        <a:lstStyle/>
        <a:p>
          <a:endParaRPr lang="fr-FR"/>
        </a:p>
      </dgm:t>
    </dgm:pt>
    <dgm:pt modelId="{FE5DC253-8A19-45CB-A011-A6185E7D60FA}" type="pres">
      <dgm:prSet presAssocID="{29D058F0-08D0-4047-8D2C-751EB2BED130}" presName="node" presStyleLbl="node1" presStyleIdx="1" presStyleCnt="5">
        <dgm:presLayoutVars>
          <dgm:bulletEnabled val="1"/>
        </dgm:presLayoutVars>
      </dgm:prSet>
      <dgm:spPr/>
      <dgm:t>
        <a:bodyPr/>
        <a:lstStyle/>
        <a:p>
          <a:endParaRPr lang="fr-FR"/>
        </a:p>
      </dgm:t>
    </dgm:pt>
    <dgm:pt modelId="{5502F953-066D-4FFE-B2F4-D8430D17EA03}" type="pres">
      <dgm:prSet presAssocID="{29D058F0-08D0-4047-8D2C-751EB2BED130}" presName="spNode" presStyleCnt="0"/>
      <dgm:spPr/>
    </dgm:pt>
    <dgm:pt modelId="{C842B962-FB11-42A4-AF3F-0F93605A7862}" type="pres">
      <dgm:prSet presAssocID="{D92DC390-52B5-4A16-BA3E-9392E19DE823}" presName="sibTrans" presStyleLbl="sibTrans1D1" presStyleIdx="1" presStyleCnt="5"/>
      <dgm:spPr/>
      <dgm:t>
        <a:bodyPr/>
        <a:lstStyle/>
        <a:p>
          <a:endParaRPr lang="fr-FR"/>
        </a:p>
      </dgm:t>
    </dgm:pt>
    <dgm:pt modelId="{F07FFA9A-52C2-4AD3-999D-B3243996C460}" type="pres">
      <dgm:prSet presAssocID="{F084ED41-07E6-4192-A056-CAFD0A478620}" presName="node" presStyleLbl="node1" presStyleIdx="2" presStyleCnt="5">
        <dgm:presLayoutVars>
          <dgm:bulletEnabled val="1"/>
        </dgm:presLayoutVars>
      </dgm:prSet>
      <dgm:spPr/>
      <dgm:t>
        <a:bodyPr/>
        <a:lstStyle/>
        <a:p>
          <a:endParaRPr lang="fr-FR"/>
        </a:p>
      </dgm:t>
    </dgm:pt>
    <dgm:pt modelId="{870BC253-A52D-4908-A103-3110ABA51CA3}" type="pres">
      <dgm:prSet presAssocID="{F084ED41-07E6-4192-A056-CAFD0A478620}" presName="spNode" presStyleCnt="0"/>
      <dgm:spPr/>
    </dgm:pt>
    <dgm:pt modelId="{91E0C531-D7BD-4DA8-85FC-102AD77C32A3}" type="pres">
      <dgm:prSet presAssocID="{A110E381-55A0-40B4-B288-FBB51795097F}" presName="sibTrans" presStyleLbl="sibTrans1D1" presStyleIdx="2" presStyleCnt="5"/>
      <dgm:spPr/>
      <dgm:t>
        <a:bodyPr/>
        <a:lstStyle/>
        <a:p>
          <a:endParaRPr lang="fr-FR"/>
        </a:p>
      </dgm:t>
    </dgm:pt>
    <dgm:pt modelId="{23480EA6-6B61-445A-AE73-62EC26053A55}" type="pres">
      <dgm:prSet presAssocID="{5F9F8183-539A-47E0-B140-9919A635E3F0}" presName="node" presStyleLbl="node1" presStyleIdx="3" presStyleCnt="5">
        <dgm:presLayoutVars>
          <dgm:bulletEnabled val="1"/>
        </dgm:presLayoutVars>
      </dgm:prSet>
      <dgm:spPr/>
      <dgm:t>
        <a:bodyPr/>
        <a:lstStyle/>
        <a:p>
          <a:endParaRPr lang="fr-FR"/>
        </a:p>
      </dgm:t>
    </dgm:pt>
    <dgm:pt modelId="{06B161FE-2AD5-4F02-B1C6-71A9E57B2DA3}" type="pres">
      <dgm:prSet presAssocID="{5F9F8183-539A-47E0-B140-9919A635E3F0}" presName="spNode" presStyleCnt="0"/>
      <dgm:spPr/>
    </dgm:pt>
    <dgm:pt modelId="{DCC4768F-2EC3-48B2-8C01-6AFF9413F48B}" type="pres">
      <dgm:prSet presAssocID="{8E4F89E5-61A6-4355-85C6-98E2459A162C}" presName="sibTrans" presStyleLbl="sibTrans1D1" presStyleIdx="3" presStyleCnt="5"/>
      <dgm:spPr/>
      <dgm:t>
        <a:bodyPr/>
        <a:lstStyle/>
        <a:p>
          <a:endParaRPr lang="fr-FR"/>
        </a:p>
      </dgm:t>
    </dgm:pt>
    <dgm:pt modelId="{654773B0-0F0F-42F8-BDD0-9741A64C88BE}" type="pres">
      <dgm:prSet presAssocID="{05D67668-5C07-4153-9433-9726137F1380}" presName="node" presStyleLbl="node1" presStyleIdx="4" presStyleCnt="5">
        <dgm:presLayoutVars>
          <dgm:bulletEnabled val="1"/>
        </dgm:presLayoutVars>
      </dgm:prSet>
      <dgm:spPr/>
      <dgm:t>
        <a:bodyPr/>
        <a:lstStyle/>
        <a:p>
          <a:endParaRPr lang="fr-FR"/>
        </a:p>
      </dgm:t>
    </dgm:pt>
    <dgm:pt modelId="{FA447CD0-C078-478A-814A-DCF9D14E90E7}" type="pres">
      <dgm:prSet presAssocID="{05D67668-5C07-4153-9433-9726137F1380}" presName="spNode" presStyleCnt="0"/>
      <dgm:spPr/>
    </dgm:pt>
    <dgm:pt modelId="{53DECA5E-4F96-4636-A90A-3DD4CFFC4CDB}" type="pres">
      <dgm:prSet presAssocID="{892C55FE-119C-4631-8122-8DE783D1827B}" presName="sibTrans" presStyleLbl="sibTrans1D1" presStyleIdx="4" presStyleCnt="5"/>
      <dgm:spPr/>
      <dgm:t>
        <a:bodyPr/>
        <a:lstStyle/>
        <a:p>
          <a:endParaRPr lang="fr-FR"/>
        </a:p>
      </dgm:t>
    </dgm:pt>
  </dgm:ptLst>
  <dgm:cxnLst>
    <dgm:cxn modelId="{67B767DB-A082-4F57-A0FC-68537D6A5253}" type="presOf" srcId="{29D058F0-08D0-4047-8D2C-751EB2BED130}" destId="{FE5DC253-8A19-45CB-A011-A6185E7D60FA}" srcOrd="0" destOrd="0" presId="urn:microsoft.com/office/officeart/2005/8/layout/cycle5"/>
    <dgm:cxn modelId="{7ACD0ACD-C495-42BE-8674-560CEEE2F8BB}" type="presOf" srcId="{892C55FE-119C-4631-8122-8DE783D1827B}" destId="{53DECA5E-4F96-4636-A90A-3DD4CFFC4CDB}" srcOrd="0" destOrd="0" presId="urn:microsoft.com/office/officeart/2005/8/layout/cycle5"/>
    <dgm:cxn modelId="{C9748E55-10C3-4C30-AFE5-74ED49D9CF0A}" type="presOf" srcId="{D92DC390-52B5-4A16-BA3E-9392E19DE823}" destId="{C842B962-FB11-42A4-AF3F-0F93605A7862}" srcOrd="0" destOrd="0" presId="urn:microsoft.com/office/officeart/2005/8/layout/cycle5"/>
    <dgm:cxn modelId="{6597A6D0-C52D-4EFB-B61B-B393BE7D9C2F}" type="presOf" srcId="{5F9F8183-539A-47E0-B140-9919A635E3F0}" destId="{23480EA6-6B61-445A-AE73-62EC26053A55}" srcOrd="0" destOrd="0" presId="urn:microsoft.com/office/officeart/2005/8/layout/cycle5"/>
    <dgm:cxn modelId="{3DBF4029-E6FF-41E6-AD6E-2660AB2CCB13}" type="presOf" srcId="{A110E381-55A0-40B4-B288-FBB51795097F}" destId="{91E0C531-D7BD-4DA8-85FC-102AD77C32A3}" srcOrd="0" destOrd="0" presId="urn:microsoft.com/office/officeart/2005/8/layout/cycle5"/>
    <dgm:cxn modelId="{BB460205-3920-40C6-8088-03F4755982F0}" srcId="{F3D5F081-8CE3-45C9-9CC5-E8F37A637E52}" destId="{29D058F0-08D0-4047-8D2C-751EB2BED130}" srcOrd="1" destOrd="0" parTransId="{D8F97324-E9FE-4CAB-A34A-E15D86EBD425}" sibTransId="{D92DC390-52B5-4A16-BA3E-9392E19DE823}"/>
    <dgm:cxn modelId="{1AACFF68-E1DD-40A4-89C1-1E0D6D249AFD}" type="presOf" srcId="{F3D5F081-8CE3-45C9-9CC5-E8F37A637E52}" destId="{7B1A5B0E-A721-485E-BA2A-8ED0F2DB5126}" srcOrd="0" destOrd="0" presId="urn:microsoft.com/office/officeart/2005/8/layout/cycle5"/>
    <dgm:cxn modelId="{671096BE-74C2-4251-8B63-71F675DC9E05}" type="presOf" srcId="{C242DC67-9F7E-4BBB-8977-7DE373C8C525}" destId="{FF9791FC-20A7-4583-8187-F0BFFC997F44}" srcOrd="0" destOrd="0" presId="urn:microsoft.com/office/officeart/2005/8/layout/cycle5"/>
    <dgm:cxn modelId="{0EA917AB-F166-4D73-B810-2322099247C8}" type="presOf" srcId="{F084ED41-07E6-4192-A056-CAFD0A478620}" destId="{F07FFA9A-52C2-4AD3-999D-B3243996C460}" srcOrd="0" destOrd="0" presId="urn:microsoft.com/office/officeart/2005/8/layout/cycle5"/>
    <dgm:cxn modelId="{B24BF8E5-785F-40C1-849A-369282F7B652}" srcId="{F3D5F081-8CE3-45C9-9CC5-E8F37A637E52}" destId="{05D67668-5C07-4153-9433-9726137F1380}" srcOrd="4" destOrd="0" parTransId="{B6963A9D-46EA-48EE-BB1E-C14EFD5E847A}" sibTransId="{892C55FE-119C-4631-8122-8DE783D1827B}"/>
    <dgm:cxn modelId="{F114BD44-6D8F-442E-B5AF-A7D94B624CA2}" srcId="{F3D5F081-8CE3-45C9-9CC5-E8F37A637E52}" destId="{F084ED41-07E6-4192-A056-CAFD0A478620}" srcOrd="2" destOrd="0" parTransId="{04C30360-CC3B-4A4B-9A59-3041D629B95D}" sibTransId="{A110E381-55A0-40B4-B288-FBB51795097F}"/>
    <dgm:cxn modelId="{8EA0FECE-94F0-4AC8-97AF-E420C2A31A18}" srcId="{F3D5F081-8CE3-45C9-9CC5-E8F37A637E52}" destId="{5F9F8183-539A-47E0-B140-9919A635E3F0}" srcOrd="3" destOrd="0" parTransId="{00349AF3-DC9D-45E8-BA67-F93DCDE9818B}" sibTransId="{8E4F89E5-61A6-4355-85C6-98E2459A162C}"/>
    <dgm:cxn modelId="{E5BEDC0D-845D-4CED-A702-37280EC50219}" type="presOf" srcId="{8E4F89E5-61A6-4355-85C6-98E2459A162C}" destId="{DCC4768F-2EC3-48B2-8C01-6AFF9413F48B}" srcOrd="0" destOrd="0" presId="urn:microsoft.com/office/officeart/2005/8/layout/cycle5"/>
    <dgm:cxn modelId="{4F99BB83-8AEC-400C-90E5-B916ADDCFDAB}" type="presOf" srcId="{B803A032-EAFE-4246-8C34-9A124BA0CB6D}" destId="{B1B078C2-FE92-46BE-A0E3-052B13B71E2A}" srcOrd="0" destOrd="0" presId="urn:microsoft.com/office/officeart/2005/8/layout/cycle5"/>
    <dgm:cxn modelId="{A5F28F60-92D2-4433-A7E2-46531C20C2BF}" srcId="{F3D5F081-8CE3-45C9-9CC5-E8F37A637E52}" destId="{B803A032-EAFE-4246-8C34-9A124BA0CB6D}" srcOrd="0" destOrd="0" parTransId="{D26A0F35-0CD4-4349-9316-E230271C2259}" sibTransId="{C242DC67-9F7E-4BBB-8977-7DE373C8C525}"/>
    <dgm:cxn modelId="{BD202A4E-3782-432C-9A21-77E9C2018CA5}" type="presOf" srcId="{05D67668-5C07-4153-9433-9726137F1380}" destId="{654773B0-0F0F-42F8-BDD0-9741A64C88BE}" srcOrd="0" destOrd="0" presId="urn:microsoft.com/office/officeart/2005/8/layout/cycle5"/>
    <dgm:cxn modelId="{8CA61B8F-9699-4221-A5C0-0C7786EE9450}" type="presParOf" srcId="{7B1A5B0E-A721-485E-BA2A-8ED0F2DB5126}" destId="{B1B078C2-FE92-46BE-A0E3-052B13B71E2A}" srcOrd="0" destOrd="0" presId="urn:microsoft.com/office/officeart/2005/8/layout/cycle5"/>
    <dgm:cxn modelId="{5C9AA7E3-8E7F-4AF4-9123-7DA991305A16}" type="presParOf" srcId="{7B1A5B0E-A721-485E-BA2A-8ED0F2DB5126}" destId="{F9406957-A9C2-416D-913C-087FBBCC53C3}" srcOrd="1" destOrd="0" presId="urn:microsoft.com/office/officeart/2005/8/layout/cycle5"/>
    <dgm:cxn modelId="{26D7858F-4205-452A-9B04-4D1C50B0A769}" type="presParOf" srcId="{7B1A5B0E-A721-485E-BA2A-8ED0F2DB5126}" destId="{FF9791FC-20A7-4583-8187-F0BFFC997F44}" srcOrd="2" destOrd="0" presId="urn:microsoft.com/office/officeart/2005/8/layout/cycle5"/>
    <dgm:cxn modelId="{22C395B4-C9E8-4FE1-805B-63E7DF5820B1}" type="presParOf" srcId="{7B1A5B0E-A721-485E-BA2A-8ED0F2DB5126}" destId="{FE5DC253-8A19-45CB-A011-A6185E7D60FA}" srcOrd="3" destOrd="0" presId="urn:microsoft.com/office/officeart/2005/8/layout/cycle5"/>
    <dgm:cxn modelId="{838E99F5-C1C6-4B31-AD52-162BB3A4C337}" type="presParOf" srcId="{7B1A5B0E-A721-485E-BA2A-8ED0F2DB5126}" destId="{5502F953-066D-4FFE-B2F4-D8430D17EA03}" srcOrd="4" destOrd="0" presId="urn:microsoft.com/office/officeart/2005/8/layout/cycle5"/>
    <dgm:cxn modelId="{247D8DF9-C46E-4BEC-B3D6-0E5781648137}" type="presParOf" srcId="{7B1A5B0E-A721-485E-BA2A-8ED0F2DB5126}" destId="{C842B962-FB11-42A4-AF3F-0F93605A7862}" srcOrd="5" destOrd="0" presId="urn:microsoft.com/office/officeart/2005/8/layout/cycle5"/>
    <dgm:cxn modelId="{6800ADBD-8787-4CE0-822C-7707C471E142}" type="presParOf" srcId="{7B1A5B0E-A721-485E-BA2A-8ED0F2DB5126}" destId="{F07FFA9A-52C2-4AD3-999D-B3243996C460}" srcOrd="6" destOrd="0" presId="urn:microsoft.com/office/officeart/2005/8/layout/cycle5"/>
    <dgm:cxn modelId="{B1CA41C2-ADAD-49ED-BC31-6B8146476117}" type="presParOf" srcId="{7B1A5B0E-A721-485E-BA2A-8ED0F2DB5126}" destId="{870BC253-A52D-4908-A103-3110ABA51CA3}" srcOrd="7" destOrd="0" presId="urn:microsoft.com/office/officeart/2005/8/layout/cycle5"/>
    <dgm:cxn modelId="{40E86465-2292-4059-8090-251C6FD1828E}" type="presParOf" srcId="{7B1A5B0E-A721-485E-BA2A-8ED0F2DB5126}" destId="{91E0C531-D7BD-4DA8-85FC-102AD77C32A3}" srcOrd="8" destOrd="0" presId="urn:microsoft.com/office/officeart/2005/8/layout/cycle5"/>
    <dgm:cxn modelId="{30EA8E3D-2A63-43FE-909D-13C4593B9B73}" type="presParOf" srcId="{7B1A5B0E-A721-485E-BA2A-8ED0F2DB5126}" destId="{23480EA6-6B61-445A-AE73-62EC26053A55}" srcOrd="9" destOrd="0" presId="urn:microsoft.com/office/officeart/2005/8/layout/cycle5"/>
    <dgm:cxn modelId="{7E1B2E9B-ABF8-4713-888A-22C88BEB9C45}" type="presParOf" srcId="{7B1A5B0E-A721-485E-BA2A-8ED0F2DB5126}" destId="{06B161FE-2AD5-4F02-B1C6-71A9E57B2DA3}" srcOrd="10" destOrd="0" presId="urn:microsoft.com/office/officeart/2005/8/layout/cycle5"/>
    <dgm:cxn modelId="{D941CB97-CCB4-4D9A-AD42-873820766014}" type="presParOf" srcId="{7B1A5B0E-A721-485E-BA2A-8ED0F2DB5126}" destId="{DCC4768F-2EC3-48B2-8C01-6AFF9413F48B}" srcOrd="11" destOrd="0" presId="urn:microsoft.com/office/officeart/2005/8/layout/cycle5"/>
    <dgm:cxn modelId="{D6F014E5-8C81-47D9-9900-5AA6C6B814F7}" type="presParOf" srcId="{7B1A5B0E-A721-485E-BA2A-8ED0F2DB5126}" destId="{654773B0-0F0F-42F8-BDD0-9741A64C88BE}" srcOrd="12" destOrd="0" presId="urn:microsoft.com/office/officeart/2005/8/layout/cycle5"/>
    <dgm:cxn modelId="{B5A0E77E-3EF4-4D50-80AD-37E81E9E968C}" type="presParOf" srcId="{7B1A5B0E-A721-485E-BA2A-8ED0F2DB5126}" destId="{FA447CD0-C078-478A-814A-DCF9D14E90E7}" srcOrd="13" destOrd="0" presId="urn:microsoft.com/office/officeart/2005/8/layout/cycle5"/>
    <dgm:cxn modelId="{89B2103A-A125-4670-88CE-F30AD4E60662}" type="presParOf" srcId="{7B1A5B0E-A721-485E-BA2A-8ED0F2DB5126}" destId="{53DECA5E-4F96-4636-A90A-3DD4CFFC4CDB}" srcOrd="14" destOrd="0" presId="urn:microsoft.com/office/officeart/2005/8/layout/cycle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078C2-FE92-46BE-A0E3-052B13B71E2A}">
      <dsp:nvSpPr>
        <dsp:cNvPr id="0" name=""/>
        <dsp:cNvSpPr/>
      </dsp:nvSpPr>
      <dsp:spPr>
        <a:xfrm>
          <a:off x="3174007" y="3160"/>
          <a:ext cx="1779984" cy="1156989"/>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2">
                  <a:lumMod val="50000"/>
                </a:schemeClr>
              </a:solidFill>
            </a:rPr>
            <a:t>Biotechnologie jaune</a:t>
          </a:r>
          <a:endParaRPr lang="fr-DZ" sz="1900" kern="1200" dirty="0">
            <a:solidFill>
              <a:schemeClr val="tx2">
                <a:lumMod val="50000"/>
              </a:schemeClr>
            </a:solidFill>
          </a:endParaRPr>
        </a:p>
      </dsp:txBody>
      <dsp:txXfrm>
        <a:off x="3230487" y="59640"/>
        <a:ext cx="1667024" cy="1044029"/>
      </dsp:txXfrm>
    </dsp:sp>
    <dsp:sp modelId="{FF9791FC-20A7-4583-8187-F0BFFC997F44}">
      <dsp:nvSpPr>
        <dsp:cNvPr id="0" name=""/>
        <dsp:cNvSpPr/>
      </dsp:nvSpPr>
      <dsp:spPr>
        <a:xfrm>
          <a:off x="1753873" y="581655"/>
          <a:ext cx="4620252" cy="4620252"/>
        </a:xfrm>
        <a:custGeom>
          <a:avLst/>
          <a:gdLst/>
          <a:ahLst/>
          <a:cxnLst/>
          <a:rect l="0" t="0" r="0" b="0"/>
          <a:pathLst>
            <a:path>
              <a:moveTo>
                <a:pt x="3438230" y="294173"/>
              </a:moveTo>
              <a:arcTo wR="2310126" hR="2310126" stAng="17953853" swAng="12108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E5DC253-8A19-45CB-A011-A6185E7D60FA}">
      <dsp:nvSpPr>
        <dsp:cNvPr id="0" name=""/>
        <dsp:cNvSpPr/>
      </dsp:nvSpPr>
      <dsp:spPr>
        <a:xfrm>
          <a:off x="5371068" y="1599418"/>
          <a:ext cx="1779984" cy="115698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2">
                  <a:lumMod val="50000"/>
                </a:schemeClr>
              </a:solidFill>
            </a:rPr>
            <a:t>Biotechnologie rouge</a:t>
          </a:r>
          <a:endParaRPr lang="fr-DZ" sz="1900" kern="1200" dirty="0">
            <a:solidFill>
              <a:schemeClr val="tx2">
                <a:lumMod val="50000"/>
              </a:schemeClr>
            </a:solidFill>
          </a:endParaRPr>
        </a:p>
      </dsp:txBody>
      <dsp:txXfrm>
        <a:off x="5427548" y="1655898"/>
        <a:ext cx="1667024" cy="1044029"/>
      </dsp:txXfrm>
    </dsp:sp>
    <dsp:sp modelId="{C842B962-FB11-42A4-AF3F-0F93605A7862}">
      <dsp:nvSpPr>
        <dsp:cNvPr id="0" name=""/>
        <dsp:cNvSpPr/>
      </dsp:nvSpPr>
      <dsp:spPr>
        <a:xfrm>
          <a:off x="1753873" y="581655"/>
          <a:ext cx="4620252" cy="4620252"/>
        </a:xfrm>
        <a:custGeom>
          <a:avLst/>
          <a:gdLst/>
          <a:ahLst/>
          <a:cxnLst/>
          <a:rect l="0" t="0" r="0" b="0"/>
          <a:pathLst>
            <a:path>
              <a:moveTo>
                <a:pt x="4614700" y="2470186"/>
              </a:moveTo>
              <a:arcTo wR="2310126" hR="2310126" stAng="21838381" swAng="13592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7FFA9A-52C2-4AD3-999D-B3243996C460}">
      <dsp:nvSpPr>
        <dsp:cNvPr id="0" name=""/>
        <dsp:cNvSpPr/>
      </dsp:nvSpPr>
      <dsp:spPr>
        <a:xfrm>
          <a:off x="4531865" y="4182218"/>
          <a:ext cx="1779984" cy="115698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2">
                  <a:lumMod val="50000"/>
                </a:schemeClr>
              </a:solidFill>
            </a:rPr>
            <a:t>Biotechnologie verte</a:t>
          </a:r>
          <a:endParaRPr lang="fr-DZ" sz="1900" kern="1200" dirty="0">
            <a:solidFill>
              <a:schemeClr val="tx2">
                <a:lumMod val="50000"/>
              </a:schemeClr>
            </a:solidFill>
          </a:endParaRPr>
        </a:p>
      </dsp:txBody>
      <dsp:txXfrm>
        <a:off x="4588345" y="4238698"/>
        <a:ext cx="1667024" cy="1044029"/>
      </dsp:txXfrm>
    </dsp:sp>
    <dsp:sp modelId="{91E0C531-D7BD-4DA8-85FC-102AD77C32A3}">
      <dsp:nvSpPr>
        <dsp:cNvPr id="0" name=""/>
        <dsp:cNvSpPr/>
      </dsp:nvSpPr>
      <dsp:spPr>
        <a:xfrm>
          <a:off x="1753873" y="581655"/>
          <a:ext cx="4620252" cy="4620252"/>
        </a:xfrm>
        <a:custGeom>
          <a:avLst/>
          <a:gdLst/>
          <a:ahLst/>
          <a:cxnLst/>
          <a:rect l="0" t="0" r="0" b="0"/>
          <a:pathLst>
            <a:path>
              <a:moveTo>
                <a:pt x="2593389" y="4602819"/>
              </a:moveTo>
              <a:arcTo wR="2310126" hR="2310126" stAng="4977406" swAng="845189"/>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3480EA6-6B61-445A-AE73-62EC26053A55}">
      <dsp:nvSpPr>
        <dsp:cNvPr id="0" name=""/>
        <dsp:cNvSpPr/>
      </dsp:nvSpPr>
      <dsp:spPr>
        <a:xfrm>
          <a:off x="1816149" y="4182218"/>
          <a:ext cx="1779984" cy="115698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solidFill>
                <a:schemeClr val="tx2">
                  <a:lumMod val="50000"/>
                </a:schemeClr>
              </a:solidFill>
            </a:rPr>
            <a:t>Biotechnologie blanche</a:t>
          </a:r>
          <a:endParaRPr lang="fr-DZ" sz="1900" kern="1200" dirty="0">
            <a:solidFill>
              <a:schemeClr val="tx2">
                <a:lumMod val="50000"/>
              </a:schemeClr>
            </a:solidFill>
          </a:endParaRPr>
        </a:p>
      </dsp:txBody>
      <dsp:txXfrm>
        <a:off x="1872629" y="4238698"/>
        <a:ext cx="1667024" cy="1044029"/>
      </dsp:txXfrm>
    </dsp:sp>
    <dsp:sp modelId="{DCC4768F-2EC3-48B2-8C01-6AFF9413F48B}">
      <dsp:nvSpPr>
        <dsp:cNvPr id="0" name=""/>
        <dsp:cNvSpPr/>
      </dsp:nvSpPr>
      <dsp:spPr>
        <a:xfrm>
          <a:off x="1753873" y="581655"/>
          <a:ext cx="4620252" cy="4620252"/>
        </a:xfrm>
        <a:custGeom>
          <a:avLst/>
          <a:gdLst/>
          <a:ahLst/>
          <a:cxnLst/>
          <a:rect l="0" t="0" r="0" b="0"/>
          <a:pathLst>
            <a:path>
              <a:moveTo>
                <a:pt x="244996" y="3345463"/>
              </a:moveTo>
              <a:arcTo wR="2310126" hR="2310126" stAng="9202406" swAng="135921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4773B0-0F0F-42F8-BDD0-9741A64C88BE}">
      <dsp:nvSpPr>
        <dsp:cNvPr id="0" name=""/>
        <dsp:cNvSpPr/>
      </dsp:nvSpPr>
      <dsp:spPr>
        <a:xfrm>
          <a:off x="976947" y="1599418"/>
          <a:ext cx="1779984" cy="11569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Biotechnologie bleu</a:t>
          </a:r>
          <a:endParaRPr lang="fr-DZ" sz="1900" kern="1200" dirty="0"/>
        </a:p>
      </dsp:txBody>
      <dsp:txXfrm>
        <a:off x="1033427" y="1655898"/>
        <a:ext cx="1667024" cy="1044029"/>
      </dsp:txXfrm>
    </dsp:sp>
    <dsp:sp modelId="{53DECA5E-4F96-4636-A90A-3DD4CFFC4CDB}">
      <dsp:nvSpPr>
        <dsp:cNvPr id="0" name=""/>
        <dsp:cNvSpPr/>
      </dsp:nvSpPr>
      <dsp:spPr>
        <a:xfrm>
          <a:off x="1753873" y="581655"/>
          <a:ext cx="4620252" cy="4620252"/>
        </a:xfrm>
        <a:custGeom>
          <a:avLst/>
          <a:gdLst/>
          <a:ahLst/>
          <a:cxnLst/>
          <a:rect l="0" t="0" r="0" b="0"/>
          <a:pathLst>
            <a:path>
              <a:moveTo>
                <a:pt x="555794" y="807127"/>
              </a:moveTo>
              <a:arcTo wR="2310126" hR="2310126" stAng="13235271" swAng="12108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5CF1C-A567-4DA9-9146-9F59EEE648E6}" type="datetimeFigureOut">
              <a:rPr lang="fr-FR" smtClean="0"/>
              <a:pPr/>
              <a:t>15/04/2020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13610-335B-4E32-9F3F-E2D5848C1BA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82E125-1712-4BCF-86C1-8725DB18166C}" type="slidenum">
              <a:rPr lang="fr-FR" smtClean="0"/>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411547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196112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161619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254608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370817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48532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266444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130658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400823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264210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CFC6204-9C79-4EAC-A683-F9D9AB68AAFD}" type="datetimeFigureOut">
              <a:rPr lang="fr-FR" smtClean="0"/>
              <a:pPr/>
              <a:t>15/04/2020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358078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C6204-9C79-4EAC-A683-F9D9AB68AAFD}" type="datetimeFigureOut">
              <a:rPr lang="fr-FR" smtClean="0"/>
              <a:pPr/>
              <a:t>15/04/2020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10C66-D6E2-43CD-B5AD-CD5374BAC5CE}" type="slidenum">
              <a:rPr lang="fr-FR" smtClean="0"/>
              <a:pPr/>
              <a:t>‹N°›</a:t>
            </a:fld>
            <a:endParaRPr lang="fr-FR"/>
          </a:p>
        </p:txBody>
      </p:sp>
    </p:spTree>
    <p:extLst>
      <p:ext uri="{BB962C8B-B14F-4D97-AF65-F5344CB8AC3E}">
        <p14:creationId xmlns="" xmlns:p14="http://schemas.microsoft.com/office/powerpoint/2010/main" val="2504993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8.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hyperlink" Target="tel:12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hyperlink" Target="https://www.connaissancedesenergies.org/fiche-pedagogique/biocarburant" TargetMode="External"/><Relationship Id="rId3" Type="http://schemas.openxmlformats.org/officeDocument/2006/relationships/hyperlink" Target="https://www.futura-sciences.com/sciences/definitions/chimie-biotechnologie-blanche-15598/" TargetMode="External"/><Relationship Id="rId7" Type="http://schemas.openxmlformats.org/officeDocument/2006/relationships/hyperlink" Target="https://www.futura-sciences.com/sciences/questions-reponses/physique-fabrique-t-on-papier-6258/"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onseilnationalducuir.org/dossiers-decouverte/qu-est-ce-que-le-cuir" TargetMode="External"/><Relationship Id="rId5" Type="http://schemas.openxmlformats.org/officeDocument/2006/relationships/hyperlink" Target="http://biotechnologie2.blogspot.com/p/biotechnologie-blanche.html" TargetMode="External"/><Relationship Id="rId4" Type="http://schemas.openxmlformats.org/officeDocument/2006/relationships/hyperlink" Target="https://www.nicolas-ogier.fr/glossaire/biotechnologie-blanch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35000" r="-35000"/>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 xmlns:a16="http://schemas.microsoft.com/office/drawing/2014/main" id="{1DCBE5D2-37F7-4589-BA46-D3B400C38368}"/>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92000" cy="1714500"/>
          </a:xfrm>
          <a:prstGeom prst="rect">
            <a:avLst/>
          </a:prstGeom>
        </p:spPr>
      </p:pic>
      <p:sp>
        <p:nvSpPr>
          <p:cNvPr id="7" name="ZoneTexte 6">
            <a:extLst>
              <a:ext uri="{FF2B5EF4-FFF2-40B4-BE49-F238E27FC236}">
                <a16:creationId xmlns="" xmlns:a16="http://schemas.microsoft.com/office/drawing/2014/main" id="{13C598B3-D3E4-42D8-8EE8-EDB2CCD10C21}"/>
              </a:ext>
            </a:extLst>
          </p:cNvPr>
          <p:cNvSpPr txBox="1"/>
          <p:nvPr/>
        </p:nvSpPr>
        <p:spPr>
          <a:xfrm>
            <a:off x="262890" y="4309110"/>
            <a:ext cx="4400550" cy="1600438"/>
          </a:xfrm>
          <a:prstGeom prst="rect">
            <a:avLst/>
          </a:prstGeom>
          <a:noFill/>
        </p:spPr>
        <p:txBody>
          <a:bodyPr wrap="square" rtlCol="0">
            <a:spAutoFit/>
          </a:bodyPr>
          <a:lstStyle/>
          <a:p>
            <a:r>
              <a:rPr lang="fr-FR" sz="2000" dirty="0" smtClean="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Réalisé par :</a:t>
            </a:r>
            <a:endParaRPr lang="fr-FR" sz="2000" dirty="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a:p>
            <a:pPr marL="457200" indent="-457200">
              <a:buBlip>
                <a:blip r:embed="rId4"/>
              </a:buBlip>
            </a:pPr>
            <a:r>
              <a:rPr lang="fr-FR" sz="2000" dirty="0">
                <a:latin typeface="Times New Roman" panose="02020603050405020304" pitchFamily="18" charset="0"/>
                <a:cs typeface="Times New Roman" panose="02020603050405020304" pitchFamily="18" charset="0"/>
              </a:rPr>
              <a:t>HAMMADI Amaria Ilhem</a:t>
            </a:r>
          </a:p>
          <a:p>
            <a:pPr marL="457200" indent="-457200">
              <a:buBlip>
                <a:blip r:embed="rId4"/>
              </a:buBlip>
            </a:pPr>
            <a:r>
              <a:rPr lang="fr-FR" sz="2000" dirty="0" smtClean="0">
                <a:latin typeface="Times New Roman" panose="02020603050405020304" pitchFamily="18" charset="0"/>
                <a:cs typeface="Times New Roman" panose="02020603050405020304" pitchFamily="18" charset="0"/>
              </a:rPr>
              <a:t>TAIEB BRAHIM Narimene Malika</a:t>
            </a:r>
            <a:endParaRPr lang="fr-FR" sz="2000" dirty="0">
              <a:latin typeface="Times New Roman" panose="02020603050405020304" pitchFamily="18" charset="0"/>
              <a:cs typeface="Times New Roman" panose="02020603050405020304" pitchFamily="18" charset="0"/>
            </a:endParaRPr>
          </a:p>
          <a:p>
            <a:pPr marL="457200" indent="-457200">
              <a:buBlip>
                <a:blip r:embed="rId4"/>
              </a:buBlip>
            </a:pPr>
            <a:r>
              <a:rPr lang="fr-FR" sz="2000" dirty="0" smtClean="0">
                <a:latin typeface="Times New Roman" panose="02020603050405020304" pitchFamily="18" charset="0"/>
                <a:cs typeface="Times New Roman" panose="02020603050405020304" pitchFamily="18" charset="0"/>
              </a:rPr>
              <a:t>ISAAD Wafaa</a:t>
            </a:r>
            <a:endParaRPr lang="fr-FR" sz="2000" dirty="0">
              <a:latin typeface="Times New Roman" panose="02020603050405020304" pitchFamily="18" charset="0"/>
              <a:cs typeface="Times New Roman" panose="02020603050405020304" pitchFamily="18" charset="0"/>
            </a:endParaRPr>
          </a:p>
          <a:p>
            <a:endParaRPr lang="x-none" dirty="0"/>
          </a:p>
        </p:txBody>
      </p:sp>
      <p:sp>
        <p:nvSpPr>
          <p:cNvPr id="8" name="ZoneTexte 7">
            <a:extLst>
              <a:ext uri="{FF2B5EF4-FFF2-40B4-BE49-F238E27FC236}">
                <a16:creationId xmlns="" xmlns:a16="http://schemas.microsoft.com/office/drawing/2014/main" id="{55924FA7-E88A-4027-94DE-37DF09DF6FD0}"/>
              </a:ext>
            </a:extLst>
          </p:cNvPr>
          <p:cNvSpPr txBox="1"/>
          <p:nvPr/>
        </p:nvSpPr>
        <p:spPr>
          <a:xfrm>
            <a:off x="8743950" y="4309110"/>
            <a:ext cx="2686050" cy="70788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smtClean="0">
                <a:ln w="10541" cmpd="sng">
                  <a:solidFill>
                    <a:srgbClr val="FF0000"/>
                  </a:solidFill>
                  <a:prstDash val="solid"/>
                </a:ln>
                <a:solidFill>
                  <a:srgbClr val="FF0000"/>
                </a:solidFill>
              </a:rPr>
              <a:t>Sous l’intention de : </a:t>
            </a:r>
          </a:p>
          <a:p>
            <a:r>
              <a:rPr lang="fr-FR" sz="2000" dirty="0" smtClean="0">
                <a:solidFill>
                  <a:schemeClr val="tx1"/>
                </a:solidFill>
              </a:rPr>
              <a:t>Mme Bouhadiba</a:t>
            </a:r>
            <a:endParaRPr lang="x-none" sz="2000" dirty="0">
              <a:solidFill>
                <a:schemeClr val="tx1"/>
              </a:solidFill>
            </a:endParaRPr>
          </a:p>
        </p:txBody>
      </p:sp>
      <p:sp>
        <p:nvSpPr>
          <p:cNvPr id="9" name="Vague 8">
            <a:extLst>
              <a:ext uri="{FF2B5EF4-FFF2-40B4-BE49-F238E27FC236}">
                <a16:creationId xmlns="" xmlns:a16="http://schemas.microsoft.com/office/drawing/2014/main" id="{E3288F51-B316-4C26-966F-F52865F97576}"/>
              </a:ext>
            </a:extLst>
          </p:cNvPr>
          <p:cNvSpPr/>
          <p:nvPr/>
        </p:nvSpPr>
        <p:spPr>
          <a:xfrm flipH="1">
            <a:off x="4459085" y="5569527"/>
            <a:ext cx="2800350" cy="1050175"/>
          </a:xfrm>
          <a:prstGeom prst="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t>Année </a:t>
            </a:r>
            <a:r>
              <a:rPr lang="fr-FR" b="1" u="sng" dirty="0" smtClean="0"/>
              <a:t>Universitaire</a:t>
            </a:r>
            <a:endParaRPr lang="fr-FR" b="1" u="sng" dirty="0"/>
          </a:p>
          <a:p>
            <a:pPr algn="ctr"/>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rPr>
              <a:t>2019/2020</a:t>
            </a:r>
            <a:endParaRPr lang="x-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ZoneTexte 13"/>
          <p:cNvSpPr txBox="1"/>
          <p:nvPr/>
        </p:nvSpPr>
        <p:spPr>
          <a:xfrm>
            <a:off x="3449782" y="2355273"/>
            <a:ext cx="529243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4000" b="1" dirty="0" smtClean="0">
                <a:ln w="10541" cmpd="sng">
                  <a:solidFill>
                    <a:schemeClr val="bg1"/>
                  </a:solidFill>
                  <a:prstDash val="solid"/>
                </a:ln>
                <a:solidFill>
                  <a:schemeClr val="bg1"/>
                </a:solidFill>
              </a:rPr>
              <a:t>La biotechnologie industrielle « blanche »</a:t>
            </a:r>
            <a:endParaRPr lang="fr-FR" sz="4000" b="1" dirty="0">
              <a:ln w="10541" cmpd="sng">
                <a:solidFill>
                  <a:schemeClr val="bg1"/>
                </a:solidFill>
                <a:prstDash val="solid"/>
              </a:ln>
              <a:solidFill>
                <a:schemeClr val="bg1"/>
              </a:solidFill>
            </a:endParaRPr>
          </a:p>
        </p:txBody>
      </p:sp>
    </p:spTree>
    <p:extLst>
      <p:ext uri="{BB962C8B-B14F-4D97-AF65-F5344CB8AC3E}">
        <p14:creationId xmlns="" xmlns:p14="http://schemas.microsoft.com/office/powerpoint/2010/main" val="3384998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3530991" y="196947"/>
            <a:ext cx="4951828" cy="12379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n w="0"/>
                <a:solidFill>
                  <a:schemeClr val="accent1">
                    <a:lumMod val="50000"/>
                  </a:schemeClr>
                </a:solidFill>
                <a:effectLst>
                  <a:reflection blurRad="6350" stA="53000" endA="300" endPos="35500" dir="5400000" sy="-90000" algn="bl" rotWithShape="0"/>
                </a:effectLst>
              </a:rPr>
              <a:t>Le cuir</a:t>
            </a:r>
          </a:p>
        </p:txBody>
      </p:sp>
      <p:pic>
        <p:nvPicPr>
          <p:cNvPr id="6" name="Image 5"/>
          <p:cNvPicPr>
            <a:picLocks noChangeAspect="1"/>
          </p:cNvPicPr>
          <p:nvPr/>
        </p:nvPicPr>
        <p:blipFill>
          <a:blip r:embed="rId3"/>
          <a:stretch>
            <a:fillRect/>
          </a:stretch>
        </p:blipFill>
        <p:spPr>
          <a:xfrm>
            <a:off x="1730326" y="1846385"/>
            <a:ext cx="8764171" cy="4800600"/>
          </a:xfrm>
          <a:prstGeom prst="rect">
            <a:avLst/>
          </a:prstGeom>
        </p:spPr>
      </p:pic>
    </p:spTree>
    <p:extLst>
      <p:ext uri="{BB962C8B-B14F-4D97-AF65-F5344CB8AC3E}">
        <p14:creationId xmlns="" xmlns:p14="http://schemas.microsoft.com/office/powerpoint/2010/main" val="156732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6000" b="-16000"/>
          </a:stretch>
        </a:blipFill>
        <a:effectLst/>
      </p:bgPr>
    </p:bg>
    <p:spTree>
      <p:nvGrpSpPr>
        <p:cNvPr id="1" name=""/>
        <p:cNvGrpSpPr/>
        <p:nvPr/>
      </p:nvGrpSpPr>
      <p:grpSpPr>
        <a:xfrm>
          <a:off x="0" y="0"/>
          <a:ext cx="0" cy="0"/>
          <a:chOff x="0" y="0"/>
          <a:chExt cx="0" cy="0"/>
        </a:xfrm>
      </p:grpSpPr>
      <p:sp>
        <p:nvSpPr>
          <p:cNvPr id="4" name="Rectangle à coins arrondis 3"/>
          <p:cNvSpPr/>
          <p:nvPr/>
        </p:nvSpPr>
        <p:spPr>
          <a:xfrm>
            <a:off x="3291839" y="112542"/>
            <a:ext cx="5613010" cy="135049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n w="0"/>
                <a:solidFill>
                  <a:schemeClr val="accent1">
                    <a:lumMod val="50000"/>
                  </a:schemeClr>
                </a:solidFill>
                <a:effectLst>
                  <a:reflection blurRad="6350" stA="53000" endA="300" endPos="35500" dir="5400000" sy="-90000" algn="bl" rotWithShape="0"/>
                </a:effectLst>
              </a:rPr>
              <a:t>Industrie laitière</a:t>
            </a:r>
          </a:p>
        </p:txBody>
      </p:sp>
      <p:pic>
        <p:nvPicPr>
          <p:cNvPr id="5" name="Image 4"/>
          <p:cNvPicPr>
            <a:picLocks noChangeAspect="1"/>
          </p:cNvPicPr>
          <p:nvPr/>
        </p:nvPicPr>
        <p:blipFill>
          <a:blip r:embed="rId3"/>
          <a:stretch>
            <a:fillRect/>
          </a:stretch>
        </p:blipFill>
        <p:spPr>
          <a:xfrm>
            <a:off x="3291839" y="1609579"/>
            <a:ext cx="5908432" cy="4876800"/>
          </a:xfrm>
          <a:prstGeom prst="rect">
            <a:avLst/>
          </a:prstGeom>
        </p:spPr>
      </p:pic>
      <p:sp>
        <p:nvSpPr>
          <p:cNvPr id="6" name="Ellipse 5"/>
          <p:cNvSpPr/>
          <p:nvPr/>
        </p:nvSpPr>
        <p:spPr>
          <a:xfrm rot="19861213">
            <a:off x="460813" y="1127897"/>
            <a:ext cx="2508872" cy="129870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yaourt</a:t>
            </a:r>
          </a:p>
        </p:txBody>
      </p:sp>
      <p:sp>
        <p:nvSpPr>
          <p:cNvPr id="7" name="Ellipse 6"/>
          <p:cNvSpPr/>
          <p:nvPr/>
        </p:nvSpPr>
        <p:spPr>
          <a:xfrm rot="19946579">
            <a:off x="623204" y="4648150"/>
            <a:ext cx="2467448" cy="134369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fromage</a:t>
            </a:r>
          </a:p>
        </p:txBody>
      </p:sp>
      <p:sp>
        <p:nvSpPr>
          <p:cNvPr id="8" name="Ellipse 7"/>
          <p:cNvSpPr/>
          <p:nvPr/>
        </p:nvSpPr>
        <p:spPr>
          <a:xfrm rot="19507554">
            <a:off x="9897984" y="768623"/>
            <a:ext cx="2067378" cy="134665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lait</a:t>
            </a:r>
          </a:p>
        </p:txBody>
      </p:sp>
      <p:sp>
        <p:nvSpPr>
          <p:cNvPr id="9" name="Ellipse 8"/>
          <p:cNvSpPr/>
          <p:nvPr/>
        </p:nvSpPr>
        <p:spPr>
          <a:xfrm rot="18810305">
            <a:off x="9993898" y="3899731"/>
            <a:ext cx="2006641" cy="138995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Crème fraiche</a:t>
            </a:r>
          </a:p>
        </p:txBody>
      </p:sp>
    </p:spTree>
    <p:extLst>
      <p:ext uri="{BB962C8B-B14F-4D97-AF65-F5344CB8AC3E}">
        <p14:creationId xmlns="" xmlns:p14="http://schemas.microsoft.com/office/powerpoint/2010/main" val="2111630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solidFill>
                  <a:srgbClr val="FF0000"/>
                </a:solidFill>
                <a:latin typeface="Times New Roman" panose="02020603050405020304" pitchFamily="18" charset="0"/>
                <a:cs typeface="Times New Roman" panose="02020603050405020304" pitchFamily="18" charset="0"/>
              </a:rPr>
              <a:t>D’autres exemples:</a:t>
            </a:r>
          </a:p>
        </p:txBody>
      </p:sp>
      <p:sp>
        <p:nvSpPr>
          <p:cNvPr id="3" name="Espace réservé du contenu 2"/>
          <p:cNvSpPr>
            <a:spLocks noGrp="1"/>
          </p:cNvSpPr>
          <p:nvPr>
            <p:ph idx="1"/>
          </p:nvPr>
        </p:nvSpPr>
        <p:spPr>
          <a:xfrm>
            <a:off x="407963" y="1690688"/>
            <a:ext cx="11380763" cy="4351338"/>
          </a:xfrm>
        </p:spPr>
        <p:txBody>
          <a:bodyPr/>
          <a:lstStyle/>
          <a:p>
            <a:r>
              <a:rPr lang="fr-FR" dirty="0"/>
              <a:t>L'utilisation </a:t>
            </a:r>
            <a:r>
              <a:rPr lang="fr-FR" dirty="0" smtClean="0"/>
              <a:t>de la </a:t>
            </a:r>
            <a:r>
              <a:rPr lang="fr-FR" dirty="0"/>
              <a:t>peau du chameaux pour la fabrication des gandoura.</a:t>
            </a:r>
          </a:p>
          <a:p>
            <a:r>
              <a:rPr lang="fr-FR" dirty="0"/>
              <a:t> La fabrication des compléments alimentaires a partir de la Morue dans l'industrie pharmaceutique.</a:t>
            </a:r>
          </a:p>
          <a:p>
            <a:r>
              <a:rPr lang="fr-FR" dirty="0"/>
              <a:t>Lavoir de l’éléphant est </a:t>
            </a:r>
            <a:r>
              <a:rPr lang="fr-FR" dirty="0" smtClean="0"/>
              <a:t>utilisée </a:t>
            </a:r>
            <a:r>
              <a:rPr lang="fr-FR" dirty="0"/>
              <a:t>dans la fabrication des billes de billard, touches de piano, boutons, éventails…</a:t>
            </a:r>
          </a:p>
          <a:p>
            <a:r>
              <a:rPr lang="fr-FR" dirty="0"/>
              <a:t>La peau des serpents est </a:t>
            </a:r>
            <a:r>
              <a:rPr lang="fr-FR" dirty="0" smtClean="0"/>
              <a:t>utilisée </a:t>
            </a:r>
            <a:r>
              <a:rPr lang="fr-FR" dirty="0"/>
              <a:t>dans la fabrication des </a:t>
            </a:r>
            <a:r>
              <a:rPr lang="fr-FR" dirty="0" smtClean="0"/>
              <a:t>sacs, </a:t>
            </a:r>
            <a:r>
              <a:rPr lang="fr-FR" dirty="0"/>
              <a:t>manteaux, chaussures…</a:t>
            </a:r>
          </a:p>
        </p:txBody>
      </p:sp>
    </p:spTree>
    <p:extLst>
      <p:ext uri="{BB962C8B-B14F-4D97-AF65-F5344CB8AC3E}">
        <p14:creationId xmlns="" xmlns:p14="http://schemas.microsoft.com/office/powerpoint/2010/main" val="2495535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71461" y="5143512"/>
            <a:ext cx="10972800" cy="1214446"/>
          </a:xfrm>
        </p:spPr>
        <p:style>
          <a:lnRef idx="1">
            <a:schemeClr val="accent6"/>
          </a:lnRef>
          <a:fillRef idx="2">
            <a:schemeClr val="accent6"/>
          </a:fillRef>
          <a:effectRef idx="1">
            <a:schemeClr val="accent6"/>
          </a:effectRef>
          <a:fontRef idx="minor">
            <a:schemeClr val="dk1"/>
          </a:fontRef>
        </p:style>
        <p:txBody>
          <a:bodyPr/>
          <a:lstStyle/>
          <a:p>
            <a:pPr algn="ct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Source végétale</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itre 1"/>
          <p:cNvSpPr txBox="1">
            <a:spLocks/>
          </p:cNvSpPr>
          <p:nvPr/>
        </p:nvSpPr>
        <p:spPr>
          <a:xfrm>
            <a:off x="571461" y="4000504"/>
            <a:ext cx="10972800" cy="1071570"/>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lIns="91440" tIns="45720" rIns="91440" bIns="45720" rtlCol="0" anchor="ctr">
            <a:normAutofit/>
          </a:bodyPr>
          <a:lstStyle/>
          <a:p>
            <a:pPr algn="ctr"/>
            <a:r>
              <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Biotechnologie blanche avec :</a:t>
            </a:r>
            <a:endParaRPr lang="fr-FR"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 8" descr="download.jpg"/>
          <p:cNvPicPr>
            <a:picLocks noChangeAspect="1"/>
          </p:cNvPicPr>
          <p:nvPr/>
        </p:nvPicPr>
        <p:blipFill>
          <a:blip r:embed="rId2"/>
          <a:srcRect l="1523" t="4000" b="9999"/>
          <a:stretch>
            <a:fillRect/>
          </a:stretch>
        </p:blipFill>
        <p:spPr>
          <a:xfrm rot="744187">
            <a:off x="3557146" y="3834885"/>
            <a:ext cx="1186948" cy="617007"/>
          </a:xfrm>
          <a:prstGeom prst="rect">
            <a:avLst/>
          </a:prstGeom>
        </p:spPr>
      </p:pic>
      <p:pic>
        <p:nvPicPr>
          <p:cNvPr id="7" name="Image 6" descr="download.jpg"/>
          <p:cNvPicPr>
            <a:picLocks noChangeAspect="1"/>
          </p:cNvPicPr>
          <p:nvPr/>
        </p:nvPicPr>
        <p:blipFill>
          <a:blip r:embed="rId2"/>
          <a:srcRect l="1523" t="4000" b="9999"/>
          <a:stretch>
            <a:fillRect/>
          </a:stretch>
        </p:blipFill>
        <p:spPr>
          <a:xfrm rot="2705789">
            <a:off x="3746844" y="2662715"/>
            <a:ext cx="947875" cy="875965"/>
          </a:xfrm>
          <a:prstGeom prst="rect">
            <a:avLst/>
          </a:prstGeom>
        </p:spPr>
      </p:pic>
      <p:pic>
        <p:nvPicPr>
          <p:cNvPr id="8" name="Image 7" descr="download.jpg"/>
          <p:cNvPicPr>
            <a:picLocks noChangeAspect="1"/>
          </p:cNvPicPr>
          <p:nvPr/>
        </p:nvPicPr>
        <p:blipFill>
          <a:blip r:embed="rId2"/>
          <a:srcRect l="1523" t="4000" b="9999"/>
          <a:stretch>
            <a:fillRect/>
          </a:stretch>
        </p:blipFill>
        <p:spPr>
          <a:xfrm rot="13318320">
            <a:off x="7357052" y="3738013"/>
            <a:ext cx="1126643" cy="585659"/>
          </a:xfrm>
          <a:prstGeom prst="rect">
            <a:avLst/>
          </a:prstGeom>
        </p:spPr>
      </p:pic>
      <p:pic>
        <p:nvPicPr>
          <p:cNvPr id="11" name="Image 10" descr="download.jpg"/>
          <p:cNvPicPr>
            <a:picLocks noChangeAspect="1"/>
          </p:cNvPicPr>
          <p:nvPr/>
        </p:nvPicPr>
        <p:blipFill>
          <a:blip r:embed="rId2"/>
          <a:srcRect l="1523" t="4000" b="9999"/>
          <a:stretch>
            <a:fillRect/>
          </a:stretch>
        </p:blipFill>
        <p:spPr>
          <a:xfrm rot="11809623">
            <a:off x="7270772" y="2756543"/>
            <a:ext cx="1187077" cy="617074"/>
          </a:xfrm>
          <a:prstGeom prst="rect">
            <a:avLst/>
          </a:prstGeom>
        </p:spPr>
      </p:pic>
      <p:pic>
        <p:nvPicPr>
          <p:cNvPr id="1026" name="Picture 2" descr="C:\Users\DELL\Desktop\biotech exposé\istockphoto-928411174-1024x1024.jpg"/>
          <p:cNvPicPr>
            <a:picLocks noChangeAspect="1" noChangeArrowheads="1"/>
          </p:cNvPicPr>
          <p:nvPr/>
        </p:nvPicPr>
        <p:blipFill>
          <a:blip r:embed="rId3" cstate="print"/>
          <a:srcRect/>
          <a:stretch>
            <a:fillRect/>
          </a:stretch>
        </p:blipFill>
        <p:spPr bwMode="auto">
          <a:xfrm>
            <a:off x="4857742" y="2571744"/>
            <a:ext cx="2476517" cy="1960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8" name="AutoShape 4" descr="Vert De Vignes D'usine, Flèche Illustration Stock - Illustration ..."/>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Vert De Vignes D'usine, Flèche Illustration Stock - Illustration ..."/>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1" name="Picture 7" descr="C:\Users\DELL\Desktop\biotech exposé\sapins.jpg"/>
          <p:cNvPicPr>
            <a:picLocks noChangeAspect="1" noChangeArrowheads="1"/>
          </p:cNvPicPr>
          <p:nvPr/>
        </p:nvPicPr>
        <p:blipFill>
          <a:blip r:embed="rId4"/>
          <a:srcRect/>
          <a:stretch>
            <a:fillRect/>
          </a:stretch>
        </p:blipFill>
        <p:spPr bwMode="auto">
          <a:xfrm>
            <a:off x="285712" y="2357430"/>
            <a:ext cx="3054857" cy="972000"/>
          </a:xfrm>
          <a:prstGeom prst="rect">
            <a:avLst/>
          </a:prstGeom>
          <a:noFill/>
        </p:spPr>
      </p:pic>
      <p:pic>
        <p:nvPicPr>
          <p:cNvPr id="1032" name="Picture 8" descr="C:\Users\DELL\Desktop\biotech exposé\textile.PNG"/>
          <p:cNvPicPr>
            <a:picLocks noChangeAspect="1" noChangeArrowheads="1"/>
          </p:cNvPicPr>
          <p:nvPr/>
        </p:nvPicPr>
        <p:blipFill>
          <a:blip r:embed="rId5"/>
          <a:srcRect/>
          <a:stretch>
            <a:fillRect/>
          </a:stretch>
        </p:blipFill>
        <p:spPr bwMode="auto">
          <a:xfrm>
            <a:off x="285710" y="3714752"/>
            <a:ext cx="3048021" cy="972000"/>
          </a:xfrm>
          <a:prstGeom prst="rect">
            <a:avLst/>
          </a:prstGeom>
          <a:noFill/>
        </p:spPr>
      </p:pic>
      <p:pic>
        <p:nvPicPr>
          <p:cNvPr id="1033" name="Picture 9" descr="C:\Users\DELL\Desktop\biotech exposé\ju.PNG"/>
          <p:cNvPicPr>
            <a:picLocks noChangeAspect="1" noChangeArrowheads="1"/>
          </p:cNvPicPr>
          <p:nvPr/>
        </p:nvPicPr>
        <p:blipFill>
          <a:blip r:embed="rId6"/>
          <a:srcRect/>
          <a:stretch>
            <a:fillRect/>
          </a:stretch>
        </p:blipFill>
        <p:spPr bwMode="auto">
          <a:xfrm>
            <a:off x="8667725" y="3714753"/>
            <a:ext cx="3524275" cy="1071569"/>
          </a:xfrm>
          <a:prstGeom prst="rect">
            <a:avLst/>
          </a:prstGeom>
          <a:noFill/>
        </p:spPr>
      </p:pic>
      <p:pic>
        <p:nvPicPr>
          <p:cNvPr id="1034" name="Picture 10" descr="C:\Users\DELL\Desktop\biotech exposé\mais blé.PNG"/>
          <p:cNvPicPr>
            <a:picLocks noChangeAspect="1" noChangeArrowheads="1"/>
          </p:cNvPicPr>
          <p:nvPr/>
        </p:nvPicPr>
        <p:blipFill>
          <a:blip r:embed="rId7"/>
          <a:srcRect/>
          <a:stretch>
            <a:fillRect/>
          </a:stretch>
        </p:blipFill>
        <p:spPr bwMode="auto">
          <a:xfrm>
            <a:off x="8572518" y="2285992"/>
            <a:ext cx="3194055" cy="995364"/>
          </a:xfrm>
          <a:prstGeom prst="rect">
            <a:avLst/>
          </a:prstGeom>
          <a:noFill/>
        </p:spPr>
      </p:pic>
      <p:sp>
        <p:nvSpPr>
          <p:cNvPr id="19" name="Bulle ronde 18"/>
          <p:cNvSpPr/>
          <p:nvPr/>
        </p:nvSpPr>
        <p:spPr>
          <a:xfrm>
            <a:off x="476211" y="785794"/>
            <a:ext cx="4560000" cy="1214446"/>
          </a:xfrm>
          <a:prstGeom prst="wedgeEllipseCallo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Bulle ronde 19"/>
          <p:cNvSpPr/>
          <p:nvPr/>
        </p:nvSpPr>
        <p:spPr>
          <a:xfrm flipH="1">
            <a:off x="6667504" y="714356"/>
            <a:ext cx="4560000" cy="1214446"/>
          </a:xfrm>
          <a:prstGeom prst="wedgeEllipse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Bulle ronde 20"/>
          <p:cNvSpPr/>
          <p:nvPr/>
        </p:nvSpPr>
        <p:spPr>
          <a:xfrm flipH="1" flipV="1">
            <a:off x="7048507" y="5214950"/>
            <a:ext cx="4560000" cy="1214446"/>
          </a:xfrm>
          <a:prstGeom prst="wedgeEllipseCallou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Bulle ronde 21"/>
          <p:cNvSpPr/>
          <p:nvPr/>
        </p:nvSpPr>
        <p:spPr>
          <a:xfrm flipV="1">
            <a:off x="476211" y="5214950"/>
            <a:ext cx="4560000" cy="1214446"/>
          </a:xfrm>
          <a:prstGeom prst="wedgeEllipseCallout">
            <a:avLst/>
          </a:prstGeom>
          <a:solidFill>
            <a:srgbClr val="83F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571462" y="1142985"/>
            <a:ext cx="4762533" cy="461665"/>
          </a:xfrm>
          <a:prstGeom prst="rect">
            <a:avLst/>
          </a:prstGeom>
          <a:noFill/>
        </p:spPr>
        <p:txBody>
          <a:bodyPr wrap="square" rtlCol="0">
            <a:spAutoFit/>
          </a:bodyPr>
          <a:lstStyle/>
          <a:p>
            <a:pPr algn="ctr"/>
            <a:r>
              <a:rPr lang="fr-FR" sz="2400" b="1" cap="all" dirty="0">
                <a:ln w="9000" cmpd="sng">
                  <a:solidFill>
                    <a:srgbClr val="7030A0"/>
                  </a:solidFill>
                  <a:prstDash val="solid"/>
                </a:ln>
                <a:solidFill>
                  <a:srgbClr val="7030A0"/>
                </a:solidFill>
                <a:effectLst>
                  <a:reflection blurRad="12700" stA="28000" endPos="45000" dist="1000" dir="5400000" sy="-100000" algn="bl" rotWithShape="0"/>
                </a:effectLst>
              </a:rPr>
              <a:t>fabrication du papier</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24" name="ZoneTexte 23"/>
          <p:cNvSpPr txBox="1"/>
          <p:nvPr/>
        </p:nvSpPr>
        <p:spPr>
          <a:xfrm>
            <a:off x="6612049" y="928671"/>
            <a:ext cx="4762533" cy="830997"/>
          </a:xfrm>
          <a:prstGeom prst="rect">
            <a:avLst/>
          </a:prstGeom>
          <a:noFill/>
        </p:spPr>
        <p:txBody>
          <a:bodyPr wrap="square" rtlCol="0">
            <a:spAutoFit/>
          </a:bodyPr>
          <a:lstStyle/>
          <a:p>
            <a:pPr algn="ctr"/>
            <a:r>
              <a:rPr lang="fr-FR" sz="2400" b="1" cap="all" dirty="0" smtClean="0">
                <a:ln w="9000" cmpd="sng">
                  <a:solidFill>
                    <a:srgbClr val="7030A0"/>
                  </a:solidFill>
                  <a:prstDash val="solid"/>
                </a:ln>
                <a:solidFill>
                  <a:srgbClr val="7030A0"/>
                </a:solidFill>
                <a:effectLst>
                  <a:reflection blurRad="12700" stA="28000" endPos="45000" dist="1000" dir="5400000" sy="-100000" algn="bl" rotWithShape="0"/>
                </a:effectLst>
              </a:rPr>
              <a:t>Production des biocarburants</a:t>
            </a:r>
            <a:r>
              <a:rPr lang="fr-FR" b="1" cap="all" dirty="0">
                <a:ln w="9000" cmpd="sng">
                  <a:solidFill>
                    <a:srgbClr val="7030A0"/>
                  </a:solidFill>
                  <a:prstDash val="solid"/>
                </a:ln>
                <a:solidFill>
                  <a:srgbClr val="7030A0"/>
                </a:solidFill>
                <a:effectLst>
                  <a:reflection blurRad="12700" stA="28000" endPos="45000" dist="1000" dir="5400000" sy="-100000" algn="bl" rotWithShape="0"/>
                </a:effectLst>
              </a:rPr>
              <a:t> </a:t>
            </a:r>
          </a:p>
        </p:txBody>
      </p:sp>
      <p:sp>
        <p:nvSpPr>
          <p:cNvPr id="25" name="ZoneTexte 24"/>
          <p:cNvSpPr txBox="1"/>
          <p:nvPr/>
        </p:nvSpPr>
        <p:spPr>
          <a:xfrm>
            <a:off x="571462" y="5572141"/>
            <a:ext cx="4762533" cy="461665"/>
          </a:xfrm>
          <a:prstGeom prst="rect">
            <a:avLst/>
          </a:prstGeom>
          <a:noFill/>
        </p:spPr>
        <p:txBody>
          <a:bodyPr wrap="square" rtlCol="0">
            <a:spAutoFit/>
          </a:bodyPr>
          <a:lstStyle/>
          <a:p>
            <a:pPr algn="ctr"/>
            <a:r>
              <a:rPr lang="fr-FR" sz="2400" b="1" cap="all" dirty="0" smtClean="0">
                <a:ln w="9000" cmpd="sng">
                  <a:solidFill>
                    <a:srgbClr val="7030A0"/>
                  </a:solidFill>
                  <a:prstDash val="solid"/>
                </a:ln>
                <a:solidFill>
                  <a:srgbClr val="7030A0"/>
                </a:solidFill>
                <a:effectLst>
                  <a:reflection blurRad="12700" stA="28000" endPos="45000" dist="1000" dir="5400000" sy="-100000" algn="bl" rotWithShape="0"/>
                </a:effectLst>
              </a:rPr>
              <a:t>production de textile</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26" name="ZoneTexte 25"/>
          <p:cNvSpPr txBox="1"/>
          <p:nvPr/>
        </p:nvSpPr>
        <p:spPr>
          <a:xfrm>
            <a:off x="6953256" y="5429265"/>
            <a:ext cx="4762533" cy="461665"/>
          </a:xfrm>
          <a:prstGeom prst="rect">
            <a:avLst/>
          </a:prstGeom>
          <a:noFill/>
        </p:spPr>
        <p:txBody>
          <a:bodyPr wrap="square" rtlCol="0">
            <a:spAutoFit/>
          </a:bodyPr>
          <a:lstStyle/>
          <a:p>
            <a:pPr algn="ctr"/>
            <a:r>
              <a:rPr lang="fr-FR" sz="2400" b="1" cap="all" dirty="0" smtClean="0">
                <a:ln w="9000" cmpd="sng">
                  <a:solidFill>
                    <a:srgbClr val="7030A0"/>
                  </a:solidFill>
                  <a:prstDash val="solid"/>
                </a:ln>
                <a:solidFill>
                  <a:srgbClr val="7030A0"/>
                </a:solidFill>
                <a:effectLst>
                  <a:reflection blurRad="12700" stA="28000" endPos="45000" dist="1000" dir="5400000" sy="-100000" algn="bl" rotWithShape="0"/>
                </a:effectLst>
              </a:rPr>
              <a:t>Production des aromes </a:t>
            </a:r>
            <a:r>
              <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27" name="Titre 1"/>
          <p:cNvSpPr>
            <a:spLocks noGrp="1"/>
          </p:cNvSpPr>
          <p:nvPr>
            <p:ph type="title"/>
          </p:nvPr>
        </p:nvSpPr>
        <p:spPr>
          <a:xfrm>
            <a:off x="2000221" y="0"/>
            <a:ext cx="8667811" cy="57148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fr-F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Quelques exemples</a:t>
            </a:r>
            <a:endParaRPr lang="fr-F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65403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b="1" cap="all" dirty="0" smtClean="0">
                <a:ln w="9000" cmpd="sng">
                  <a:solidFill>
                    <a:srgbClr val="7030A0"/>
                  </a:solidFill>
                  <a:prstDash val="solid"/>
                </a:ln>
                <a:solidFill>
                  <a:srgbClr val="7030A0"/>
                </a:solidFill>
                <a:effectLst>
                  <a:reflection blurRad="12700" stA="28000" endPos="45000" dist="1000" dir="5400000" sy="-100000" algn="bl" rotWithShape="0"/>
                </a:effectLst>
              </a:rPr>
              <a:t>Le papier</a:t>
            </a:r>
            <a:endParaRPr lang="fr-FR" b="1" cap="all" dirty="0">
              <a:ln w="9000" cmpd="sng">
                <a:solidFill>
                  <a:srgbClr val="7030A0"/>
                </a:solidFill>
                <a:prstDash val="solid"/>
              </a:ln>
              <a:solidFill>
                <a:srgbClr val="7030A0"/>
              </a:solidFill>
              <a:effectLst>
                <a:reflection blurRad="12700" stA="28000" endPos="45000" dist="1000" dir="5400000" sy="-100000" algn="bl" rotWithShape="0"/>
              </a:effectLst>
            </a:endParaRPr>
          </a:p>
        </p:txBody>
      </p:sp>
      <p:sp>
        <p:nvSpPr>
          <p:cNvPr id="3" name="Espace réservé du contenu 2"/>
          <p:cNvSpPr>
            <a:spLocks noGrp="1"/>
          </p:cNvSpPr>
          <p:nvPr>
            <p:ph idx="1"/>
          </p:nvPr>
        </p:nvSpPr>
        <p:spPr>
          <a:xfrm>
            <a:off x="609600" y="1071548"/>
            <a:ext cx="7105661" cy="1285883"/>
          </a:xfr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a:buBlip>
                <a:blip r:embed="rId3"/>
              </a:buBlip>
            </a:pPr>
            <a:r>
              <a:rPr lang="fr-FR" sz="2400" dirty="0"/>
              <a:t>Le </a:t>
            </a:r>
            <a:r>
              <a:rPr lang="fr-FR" sz="2400" b="1" dirty="0"/>
              <a:t>papier</a:t>
            </a:r>
            <a:r>
              <a:rPr lang="fr-FR" sz="2400" dirty="0"/>
              <a:t> (du latin </a:t>
            </a:r>
            <a:r>
              <a:rPr lang="fr-FR" sz="2400" i="1" dirty="0"/>
              <a:t>papyrus</a:t>
            </a:r>
            <a:r>
              <a:rPr lang="fr-FR" sz="2400" dirty="0"/>
              <a:t>) est une matière fabriquée à partir de feuilles </a:t>
            </a:r>
            <a:r>
              <a:rPr lang="fr-FR" sz="2400" dirty="0" smtClean="0"/>
              <a:t>et du bois d’arbres . </a:t>
            </a:r>
          </a:p>
        </p:txBody>
      </p:sp>
      <p:pic>
        <p:nvPicPr>
          <p:cNvPr id="7170" name="Picture 2" descr="C:\Users\DELL\Desktop\biotech exposé\unnamed.png"/>
          <p:cNvPicPr>
            <a:picLocks noChangeAspect="1" noChangeArrowheads="1"/>
          </p:cNvPicPr>
          <p:nvPr/>
        </p:nvPicPr>
        <p:blipFill>
          <a:blip r:embed="rId4"/>
          <a:srcRect/>
          <a:stretch>
            <a:fillRect/>
          </a:stretch>
        </p:blipFill>
        <p:spPr bwMode="auto">
          <a:xfrm>
            <a:off x="7905763" y="1000108"/>
            <a:ext cx="3930632" cy="1357322"/>
          </a:xfrm>
          <a:prstGeom prst="rect">
            <a:avLst/>
          </a:prstGeom>
          <a:noFill/>
        </p:spPr>
      </p:pic>
      <p:pic>
        <p:nvPicPr>
          <p:cNvPr id="7171" name="Picture 3" descr="C:\Users\DELL\Desktop\biotech exposé\33b10760a3_106962_fabrication-papier.jpg"/>
          <p:cNvPicPr>
            <a:picLocks noChangeAspect="1" noChangeArrowheads="1"/>
          </p:cNvPicPr>
          <p:nvPr/>
        </p:nvPicPr>
        <p:blipFill>
          <a:blip r:embed="rId5" cstate="print"/>
          <a:srcRect/>
          <a:stretch>
            <a:fillRect/>
          </a:stretch>
        </p:blipFill>
        <p:spPr bwMode="auto">
          <a:xfrm>
            <a:off x="8001013" y="2571744"/>
            <a:ext cx="3714776" cy="1643074"/>
          </a:xfrm>
          <a:prstGeom prst="rect">
            <a:avLst/>
          </a:prstGeom>
          <a:noFill/>
        </p:spPr>
      </p:pic>
      <p:sp>
        <p:nvSpPr>
          <p:cNvPr id="8" name="Espace réservé du contenu 2"/>
          <p:cNvSpPr txBox="1">
            <a:spLocks/>
          </p:cNvSpPr>
          <p:nvPr/>
        </p:nvSpPr>
        <p:spPr>
          <a:xfrm>
            <a:off x="571461" y="2500306"/>
            <a:ext cx="7143800" cy="1643074"/>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Il se présente sous forme de feuilles minces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Blip>
                <a:blip r:embed="rId3"/>
              </a:buBlip>
              <a:tabLst/>
              <a:defRPr/>
            </a:pPr>
            <a:r>
              <a:rPr lang="fr-FR" sz="2400" dirty="0" smtClean="0">
                <a:solidFill>
                  <a:schemeClr val="tx1"/>
                </a:solidFill>
              </a:rPr>
              <a:t>Il est </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utilisé pour l’</a:t>
            </a:r>
            <a:r>
              <a:rPr kumimoji="0" lang="fr-FR" sz="2400" b="1" i="0" u="none" strike="noStrike" kern="1200" cap="none" spc="0" normalizeH="0" baseline="0" noProof="0" dirty="0" smtClean="0">
                <a:ln>
                  <a:noFill/>
                </a:ln>
                <a:solidFill>
                  <a:schemeClr val="tx1"/>
                </a:solidFill>
                <a:effectLst/>
                <a:uLnTx/>
                <a:uFillTx/>
                <a:latin typeface="+mn-lt"/>
                <a:ea typeface="+mn-ea"/>
                <a:cs typeface="+mn-cs"/>
              </a:rPr>
              <a:t>écriture</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le </a:t>
            </a:r>
            <a:r>
              <a:rPr kumimoji="0" lang="fr-FR" sz="2400" b="1" i="0" u="none" strike="noStrike" kern="1200" cap="none" spc="0" normalizeH="0" baseline="0" noProof="0" dirty="0" smtClean="0">
                <a:ln>
                  <a:noFill/>
                </a:ln>
                <a:solidFill>
                  <a:schemeClr val="tx1"/>
                </a:solidFill>
                <a:effectLst/>
                <a:uLnTx/>
                <a:uFillTx/>
                <a:latin typeface="+mn-lt"/>
                <a:ea typeface="+mn-ea"/>
                <a:cs typeface="+mn-cs"/>
              </a:rPr>
              <a:t>dessin</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et </a:t>
            </a:r>
            <a:r>
              <a:rPr kumimoji="0" lang="fr-FR" sz="2400" b="0" i="0" strike="noStrike" kern="1200" cap="none" spc="0" normalizeH="0" baseline="0" noProof="0" dirty="0" smtClean="0">
                <a:ln>
                  <a:noFill/>
                </a:ln>
                <a:solidFill>
                  <a:schemeClr val="tx1"/>
                </a:solidFill>
                <a:effectLst/>
                <a:uLnTx/>
                <a:uFillTx/>
                <a:latin typeface="+mn-lt"/>
                <a:ea typeface="+mn-ea"/>
                <a:cs typeface="+mn-cs"/>
              </a:rPr>
              <a:t>l’</a:t>
            </a:r>
            <a:r>
              <a:rPr kumimoji="0" lang="fr-FR" sz="2400" b="1" i="0" strike="noStrike" kern="1200" cap="none" spc="0" normalizeH="0" baseline="0" noProof="0" dirty="0" smtClean="0">
                <a:ln>
                  <a:noFill/>
                </a:ln>
                <a:solidFill>
                  <a:schemeClr val="tx1"/>
                </a:solidFill>
                <a:effectLst/>
                <a:uLnTx/>
                <a:uFillTx/>
                <a:latin typeface="+mn-lt"/>
                <a:ea typeface="+mn-ea"/>
                <a:cs typeface="+mn-cs"/>
              </a:rPr>
              <a:t>impression</a:t>
            </a:r>
            <a:r>
              <a:rPr lang="fr-FR" sz="2400" dirty="0">
                <a:solidFill>
                  <a:schemeClr val="tx1"/>
                </a:solidFill>
              </a:rPr>
              <a:t>.</a:t>
            </a: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Espace réservé du contenu 2"/>
          <p:cNvSpPr txBox="1">
            <a:spLocks/>
          </p:cNvSpPr>
          <p:nvPr/>
        </p:nvSpPr>
        <p:spPr>
          <a:xfrm>
            <a:off x="571461" y="4286256"/>
            <a:ext cx="11334829" cy="2071702"/>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p>
            <a:pPr algn="just"/>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 biotechnologies blanches </a:t>
            </a:r>
            <a:r>
              <a:rPr lang="fr-FR" sz="2400" dirty="0" smtClean="0"/>
              <a:t>utilisent des </a:t>
            </a:r>
            <a:r>
              <a:rPr lang="fr-FR" sz="2400" b="1" dirty="0" smtClean="0"/>
              <a:t>enzymes</a:t>
            </a:r>
            <a:r>
              <a:rPr lang="fr-FR" sz="2400" dirty="0" smtClean="0"/>
              <a:t> produites par tous les organismes vivants comme </a:t>
            </a:r>
            <a:r>
              <a:rPr lang="fr-FR" sz="2400" b="1" dirty="0" smtClean="0"/>
              <a:t>biocatalyseurs </a:t>
            </a:r>
            <a:r>
              <a:rPr lang="fr-FR" sz="2400" dirty="0" smtClean="0"/>
              <a:t> des réactions de transformations du </a:t>
            </a:r>
            <a:r>
              <a:rPr lang="fr-FR" sz="2400" b="1" dirty="0" smtClean="0"/>
              <a:t>bois</a:t>
            </a:r>
            <a:r>
              <a:rPr lang="fr-FR" sz="2400" dirty="0" smtClean="0"/>
              <a:t> en </a:t>
            </a:r>
            <a:r>
              <a:rPr lang="fr-FR" sz="2400" b="1" dirty="0" smtClean="0"/>
              <a:t>papier</a:t>
            </a:r>
            <a:r>
              <a:rPr lang="fr-FR" sz="2400" dirty="0" smtClean="0"/>
              <a:t>. </a:t>
            </a:r>
          </a:p>
          <a:p>
            <a:pPr algn="just"/>
            <a:r>
              <a:rPr lang="fr-FR" sz="2400" dirty="0" smtClean="0"/>
              <a:t>Contrairement aux catalyseurs chimiques, les enzymes sont peu énergivores et ne nuisent pas à l’environnement.</a:t>
            </a:r>
            <a:endParaRPr lang="fr-F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DELL\Desktop\biotech exposé\Sans titre.png"/>
          <p:cNvPicPr>
            <a:picLocks noChangeAspect="1" noChangeArrowheads="1"/>
          </p:cNvPicPr>
          <p:nvPr/>
        </p:nvPicPr>
        <p:blipFill>
          <a:blip r:embed="rId2"/>
          <a:srcRect/>
          <a:stretch>
            <a:fillRect/>
          </a:stretch>
        </p:blipFill>
        <p:spPr bwMode="auto">
          <a:xfrm>
            <a:off x="1428675" y="1857364"/>
            <a:ext cx="10763325" cy="4786322"/>
          </a:xfrm>
          <a:prstGeom prst="rect">
            <a:avLst/>
          </a:prstGeom>
          <a:noFill/>
        </p:spPr>
      </p:pic>
      <p:sp>
        <p:nvSpPr>
          <p:cNvPr id="8" name="ZoneTexte 7"/>
          <p:cNvSpPr txBox="1"/>
          <p:nvPr/>
        </p:nvSpPr>
        <p:spPr>
          <a:xfrm>
            <a:off x="0" y="4857760"/>
            <a:ext cx="2381224" cy="646331"/>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t>1- Déchiquetage du bois en copeaux</a:t>
            </a:r>
            <a:endParaRPr lang="fr-FR" dirty="0"/>
          </a:p>
        </p:txBody>
      </p:sp>
      <p:sp>
        <p:nvSpPr>
          <p:cNvPr id="10" name="ZoneTexte 9"/>
          <p:cNvSpPr txBox="1"/>
          <p:nvPr/>
        </p:nvSpPr>
        <p:spPr>
          <a:xfrm>
            <a:off x="1238216" y="5929330"/>
            <a:ext cx="2000264" cy="369332"/>
          </a:xfrm>
          <a:prstGeom prst="rect">
            <a:avLst/>
          </a:prstGeom>
          <a:no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fr-FR" dirty="0"/>
          </a:p>
        </p:txBody>
      </p:sp>
      <p:sp>
        <p:nvSpPr>
          <p:cNvPr id="11" name="ZoneTexte 10"/>
          <p:cNvSpPr txBox="1"/>
          <p:nvPr/>
        </p:nvSpPr>
        <p:spPr>
          <a:xfrm>
            <a:off x="0" y="1428737"/>
            <a:ext cx="2476475" cy="1815882"/>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600" dirty="0" smtClean="0"/>
              <a:t>2A- Lessivage avec produits chimiques et enzymes, à </a:t>
            </a:r>
            <a:r>
              <a:rPr lang="fr-FR" sz="1600" dirty="0" smtClean="0">
                <a:solidFill>
                  <a:srgbClr val="FF0000"/>
                </a:solidFill>
              </a:rPr>
              <a:t>haute température</a:t>
            </a:r>
            <a:r>
              <a:rPr lang="fr-FR" sz="1600" dirty="0" smtClean="0"/>
              <a:t>, </a:t>
            </a:r>
            <a:r>
              <a:rPr lang="fr-FR" sz="1600" dirty="0" smtClean="0">
                <a:solidFill>
                  <a:srgbClr val="00B050"/>
                </a:solidFill>
              </a:rPr>
              <a:t>haute pression </a:t>
            </a:r>
            <a:r>
              <a:rPr lang="fr-FR" sz="1600" dirty="0" smtClean="0"/>
              <a:t>pour séparer la cellulose de la lignine.</a:t>
            </a:r>
          </a:p>
          <a:p>
            <a:r>
              <a:rPr lang="fr-FR" sz="1600" dirty="0" smtClean="0"/>
              <a:t>La pâte est créée mais elle est d’une </a:t>
            </a:r>
            <a:r>
              <a:rPr lang="fr-FR" sz="1600" b="1" dirty="0" smtClean="0"/>
              <a:t>couleur écrue</a:t>
            </a:r>
            <a:endParaRPr lang="fr-FR" sz="1600" b="1" dirty="0"/>
          </a:p>
        </p:txBody>
      </p:sp>
      <p:sp>
        <p:nvSpPr>
          <p:cNvPr id="12" name="ZoneTexte 11"/>
          <p:cNvSpPr txBox="1"/>
          <p:nvPr/>
        </p:nvSpPr>
        <p:spPr>
          <a:xfrm>
            <a:off x="2666976" y="1214422"/>
            <a:ext cx="3238523"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t>2B- Blanchiment de la pate avec produits chimiques et enzymes.</a:t>
            </a:r>
          </a:p>
          <a:p>
            <a:r>
              <a:rPr lang="fr-FR" dirty="0" smtClean="0"/>
              <a:t>La pâte créée à la </a:t>
            </a:r>
            <a:r>
              <a:rPr lang="fr-FR" b="1" dirty="0" smtClean="0"/>
              <a:t>couleur recherchée</a:t>
            </a:r>
            <a:endParaRPr lang="fr-FR" b="1" dirty="0"/>
          </a:p>
        </p:txBody>
      </p:sp>
      <p:sp>
        <p:nvSpPr>
          <p:cNvPr id="15" name="ZoneTexte 14"/>
          <p:cNvSpPr txBox="1"/>
          <p:nvPr/>
        </p:nvSpPr>
        <p:spPr>
          <a:xfrm>
            <a:off x="6096000" y="2143117"/>
            <a:ext cx="180976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3- Mélange de la pâte à papier avec l’</a:t>
            </a:r>
            <a:r>
              <a:rPr lang="fr-FR" b="1" dirty="0" smtClean="0">
                <a:solidFill>
                  <a:srgbClr val="00B0F0"/>
                </a:solidFill>
              </a:rPr>
              <a:t>eau</a:t>
            </a:r>
            <a:endParaRPr lang="fr-FR" b="1" dirty="0">
              <a:solidFill>
                <a:srgbClr val="00B0F0"/>
              </a:solidFill>
            </a:endParaRPr>
          </a:p>
        </p:txBody>
      </p:sp>
      <p:sp>
        <p:nvSpPr>
          <p:cNvPr id="16" name="ZoneTexte 15"/>
          <p:cNvSpPr txBox="1"/>
          <p:nvPr/>
        </p:nvSpPr>
        <p:spPr>
          <a:xfrm>
            <a:off x="3524232" y="6286520"/>
            <a:ext cx="3714776" cy="36933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4-5-6- Table de formation </a:t>
            </a:r>
            <a:endParaRPr lang="fr-FR" dirty="0"/>
          </a:p>
        </p:txBody>
      </p:sp>
      <p:sp>
        <p:nvSpPr>
          <p:cNvPr id="17" name="ZoneTexte 16"/>
          <p:cNvSpPr txBox="1"/>
          <p:nvPr/>
        </p:nvSpPr>
        <p:spPr>
          <a:xfrm>
            <a:off x="7334259" y="6286520"/>
            <a:ext cx="190501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7- Pressage </a:t>
            </a:r>
            <a:endParaRPr lang="fr-FR" dirty="0"/>
          </a:p>
        </p:txBody>
      </p:sp>
      <p:sp>
        <p:nvSpPr>
          <p:cNvPr id="18" name="ZoneTexte 17"/>
          <p:cNvSpPr txBox="1"/>
          <p:nvPr/>
        </p:nvSpPr>
        <p:spPr>
          <a:xfrm>
            <a:off x="9334523" y="6286520"/>
            <a:ext cx="17145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8- Séchage</a:t>
            </a:r>
            <a:endParaRPr lang="fr-FR" dirty="0"/>
          </a:p>
        </p:txBody>
      </p:sp>
      <p:sp>
        <p:nvSpPr>
          <p:cNvPr id="19" name="ZoneTexte 18"/>
          <p:cNvSpPr txBox="1"/>
          <p:nvPr/>
        </p:nvSpPr>
        <p:spPr>
          <a:xfrm>
            <a:off x="8191515" y="2786058"/>
            <a:ext cx="161926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9- Finition </a:t>
            </a:r>
            <a:endParaRPr lang="fr-FR" dirty="0"/>
          </a:p>
        </p:txBody>
      </p:sp>
      <p:sp>
        <p:nvSpPr>
          <p:cNvPr id="20" name="ZoneTexte 19"/>
          <p:cNvSpPr txBox="1"/>
          <p:nvPr/>
        </p:nvSpPr>
        <p:spPr>
          <a:xfrm>
            <a:off x="10178629" y="2928934"/>
            <a:ext cx="151002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smtClean="0"/>
              <a:t>10- Emballage</a:t>
            </a:r>
            <a:endParaRPr lang="fr-FR" dirty="0"/>
          </a:p>
        </p:txBody>
      </p:sp>
      <p:sp>
        <p:nvSpPr>
          <p:cNvPr id="21" name="Titre 1"/>
          <p:cNvSpPr>
            <a:spLocks noGrp="1"/>
          </p:cNvSpPr>
          <p:nvPr>
            <p:ph type="title"/>
          </p:nvPr>
        </p:nvSpPr>
        <p:spPr>
          <a:xfrm>
            <a:off x="609600" y="274638"/>
            <a:ext cx="10972800" cy="654032"/>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fr-FR" sz="3600" b="1" cap="all" dirty="0" smtClean="0">
                <a:ln w="9000" cmpd="sng">
                  <a:solidFill>
                    <a:srgbClr val="7030A0"/>
                  </a:solidFill>
                  <a:prstDash val="solid"/>
                </a:ln>
                <a:solidFill>
                  <a:srgbClr val="7030A0"/>
                </a:solidFill>
                <a:effectLst>
                  <a:reflection blurRad="12700" stA="28000" endPos="45000" dist="1000" dir="5400000" sy="-100000" algn="bl" rotWithShape="0"/>
                </a:effectLst>
              </a:rPr>
              <a:t>Les étapes de fabrication du papier</a:t>
            </a:r>
            <a:endParaRPr lang="fr-FR" sz="3600" b="1" cap="all" dirty="0">
              <a:ln w="9000" cmpd="sng">
                <a:solidFill>
                  <a:srgbClr val="7030A0"/>
                </a:solidFill>
                <a:prstDash val="solid"/>
              </a:ln>
              <a:solidFill>
                <a:srgbClr val="7030A0"/>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796908"/>
          </a:xfr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lstStyle/>
          <a:p>
            <a:pPr algn="ctr"/>
            <a:r>
              <a:rPr lang="fr-FR" b="1" cap="all" dirty="0" smtClean="0">
                <a:ln w="9000" cmpd="sng">
                  <a:solidFill>
                    <a:srgbClr val="7030A0"/>
                  </a:solidFill>
                  <a:prstDash val="solid"/>
                </a:ln>
                <a:solidFill>
                  <a:srgbClr val="7030A0"/>
                </a:solidFill>
                <a:effectLst>
                  <a:reflection blurRad="12700" stA="28000" endPos="45000" dist="1000" dir="5400000" sy="-100000" algn="bl" rotWithShape="0"/>
                </a:effectLst>
              </a:rPr>
              <a:t>biocarburants</a:t>
            </a:r>
            <a:endParaRPr lang="fr-FR" dirty="0">
              <a:ln w="9000" cmpd="sng">
                <a:solidFill>
                  <a:srgbClr val="7030A0"/>
                </a:solidFill>
                <a:prstDash val="solid"/>
              </a:ln>
              <a:solidFill>
                <a:srgbClr val="7030A0"/>
              </a:solidFill>
            </a:endParaRPr>
          </a:p>
        </p:txBody>
      </p:sp>
      <p:sp>
        <p:nvSpPr>
          <p:cNvPr id="3" name="Espace réservé du contenu 2"/>
          <p:cNvSpPr>
            <a:spLocks noGrp="1"/>
          </p:cNvSpPr>
          <p:nvPr>
            <p:ph idx="1"/>
          </p:nvPr>
        </p:nvSpPr>
        <p:spPr>
          <a:xfrm>
            <a:off x="571461" y="1285860"/>
            <a:ext cx="8953563" cy="1214446"/>
          </a:xfr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a:buSzPct val="120000"/>
              <a:buBlip>
                <a:blip r:embed="rId3"/>
              </a:buBlip>
            </a:pPr>
            <a:r>
              <a:rPr lang="fr-FR" sz="2400" dirty="0" smtClean="0"/>
              <a:t>Les </a:t>
            </a:r>
            <a:r>
              <a:rPr lang="fr-FR" sz="2400" b="1" dirty="0"/>
              <a:t>biocarburants</a:t>
            </a:r>
            <a:r>
              <a:rPr lang="fr-FR" sz="2400" dirty="0"/>
              <a:t> sont des </a:t>
            </a:r>
            <a:r>
              <a:rPr lang="fr-FR" sz="2400" dirty="0" smtClean="0"/>
              <a:t>carburants obtenus </a:t>
            </a:r>
            <a:r>
              <a:rPr lang="fr-FR" sz="2400" dirty="0"/>
              <a:t>à partir de </a:t>
            </a:r>
            <a:r>
              <a:rPr lang="fr-FR" sz="2400" b="1" dirty="0"/>
              <a:t>biomasse</a:t>
            </a:r>
            <a:r>
              <a:rPr lang="fr-FR" sz="2400" dirty="0"/>
              <a:t> </a:t>
            </a:r>
            <a:r>
              <a:rPr lang="fr-FR" sz="2400" dirty="0" smtClean="0"/>
              <a:t>qui est représentée par la matière </a:t>
            </a:r>
            <a:r>
              <a:rPr lang="fr-FR" sz="2400" dirty="0"/>
              <a:t>première d’origine </a:t>
            </a:r>
            <a:r>
              <a:rPr lang="fr-FR" sz="2400" b="1" dirty="0" smtClean="0">
                <a:solidFill>
                  <a:srgbClr val="00B050"/>
                </a:solidFill>
              </a:rPr>
              <a:t>végétale</a:t>
            </a:r>
            <a:r>
              <a:rPr lang="fr-FR" sz="2400" dirty="0"/>
              <a:t> </a:t>
            </a:r>
            <a:r>
              <a:rPr lang="fr-FR" sz="2400" dirty="0" smtClean="0"/>
              <a:t>où </a:t>
            </a:r>
            <a:r>
              <a:rPr lang="fr-FR" sz="2400" b="1" dirty="0" smtClean="0">
                <a:solidFill>
                  <a:schemeClr val="tx2">
                    <a:lumMod val="60000"/>
                    <a:lumOff val="40000"/>
                  </a:schemeClr>
                </a:solidFill>
              </a:rPr>
              <a:t>animale</a:t>
            </a:r>
            <a:r>
              <a:rPr lang="fr-FR" sz="2400" dirty="0" smtClean="0"/>
              <a:t>. </a:t>
            </a:r>
          </a:p>
        </p:txBody>
      </p:sp>
      <p:sp>
        <p:nvSpPr>
          <p:cNvPr id="4" name="Espace réservé du contenu 2"/>
          <p:cNvSpPr txBox="1">
            <a:spLocks/>
          </p:cNvSpPr>
          <p:nvPr/>
        </p:nvSpPr>
        <p:spPr>
          <a:xfrm>
            <a:off x="571461" y="2643182"/>
            <a:ext cx="4857784" cy="2571768"/>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Pct val="120000"/>
              <a:buBlip>
                <a:blip r:embed="rId3"/>
              </a:buBlip>
              <a:tabLst/>
              <a:defRPr/>
            </a:pPr>
            <a:r>
              <a:rPr kumimoji="0" lang="fr-FR" sz="2400" b="0" i="0" u="none" strike="noStrike" kern="1200" cap="none" spc="0" normalizeH="0" baseline="0" noProof="0" dirty="0" smtClean="0">
                <a:ln>
                  <a:noFill/>
                </a:ln>
                <a:solidFill>
                  <a:schemeClr val="tx1"/>
                </a:solidFill>
                <a:effectLst/>
                <a:uLnTx/>
                <a:uFillTx/>
                <a:latin typeface="+mn-lt"/>
                <a:ea typeface="+mn-ea"/>
                <a:cs typeface="+mn-cs"/>
              </a:rPr>
              <a:t>Ils sont destinés à être utilisés dans les moyens </a:t>
            </a:r>
            <a:r>
              <a:rPr lang="fr-FR" sz="2400" smtClean="0">
                <a:solidFill>
                  <a:schemeClr val="tx1"/>
                </a:solidFill>
              </a:rPr>
              <a:t>de </a:t>
            </a:r>
            <a:r>
              <a:rPr kumimoji="0" lang="fr-FR" sz="2400" b="1" i="0" u="none" strike="noStrike" kern="1200" cap="none" spc="0" normalizeH="0" baseline="0" noProof="0" smtClean="0">
                <a:ln>
                  <a:noFill/>
                </a:ln>
                <a:solidFill>
                  <a:schemeClr val="tx1"/>
                </a:solidFill>
                <a:effectLst/>
                <a:uLnTx/>
                <a:uFillTx/>
                <a:latin typeface="+mn-lt"/>
                <a:ea typeface="+mn-ea"/>
                <a:cs typeface="+mn-cs"/>
              </a:rPr>
              <a:t>transports</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 principalement sous forme d’additifs ou de compléments aux </a:t>
            </a:r>
            <a:r>
              <a:rPr kumimoji="0" lang="fr-FR" sz="2400" b="1" i="0" u="none" strike="noStrike" kern="1200" cap="none" spc="0" normalizeH="0" baseline="0" noProof="0" dirty="0" smtClean="0">
                <a:ln>
                  <a:noFill/>
                </a:ln>
                <a:solidFill>
                  <a:schemeClr val="tx1"/>
                </a:solidFill>
                <a:effectLst/>
                <a:uLnTx/>
                <a:uFillTx/>
                <a:latin typeface="+mn-lt"/>
                <a:ea typeface="+mn-ea"/>
                <a:cs typeface="+mn-cs"/>
              </a:rPr>
              <a:t>carburants fossiles</a:t>
            </a:r>
            <a:r>
              <a:rPr kumimoji="0" lang="fr-FR" sz="2400" b="0"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10242" name="Picture 2" descr="C:\Users\DELL\Desktop\biotech exposé\Biocarburants_Site_2.jpg.560x300_q85_box-0,50,560,350_crop_detail.jpg"/>
          <p:cNvPicPr>
            <a:picLocks noChangeAspect="1" noChangeArrowheads="1"/>
          </p:cNvPicPr>
          <p:nvPr/>
        </p:nvPicPr>
        <p:blipFill>
          <a:blip r:embed="rId4"/>
          <a:srcRect/>
          <a:stretch>
            <a:fillRect/>
          </a:stretch>
        </p:blipFill>
        <p:spPr bwMode="auto">
          <a:xfrm>
            <a:off x="5714997" y="2643182"/>
            <a:ext cx="6096043" cy="2643206"/>
          </a:xfrm>
          <a:prstGeom prst="rect">
            <a:avLst/>
          </a:prstGeom>
          <a:noFill/>
        </p:spPr>
      </p:pic>
      <p:pic>
        <p:nvPicPr>
          <p:cNvPr id="6" name="Picture 2" descr="Pollution: les biocarburants moins écologiques que l'essence ou le ..."/>
          <p:cNvPicPr>
            <a:picLocks noChangeAspect="1" noChangeArrowheads="1"/>
          </p:cNvPicPr>
          <p:nvPr/>
        </p:nvPicPr>
        <p:blipFill>
          <a:blip r:embed="rId5"/>
          <a:srcRect l="13696" t="25000" r="15082" b="15000"/>
          <a:stretch>
            <a:fillRect/>
          </a:stretch>
        </p:blipFill>
        <p:spPr bwMode="auto">
          <a:xfrm>
            <a:off x="9620275" y="1500174"/>
            <a:ext cx="2190765" cy="857256"/>
          </a:xfrm>
          <a:prstGeom prst="rect">
            <a:avLst/>
          </a:prstGeom>
          <a:noFill/>
        </p:spPr>
      </p:pic>
      <p:sp>
        <p:nvSpPr>
          <p:cNvPr id="8" name="Espace réservé du contenu 2"/>
          <p:cNvSpPr txBox="1">
            <a:spLocks/>
          </p:cNvSpPr>
          <p:nvPr/>
        </p:nvSpPr>
        <p:spPr>
          <a:xfrm>
            <a:off x="571461" y="5357826"/>
            <a:ext cx="11239579" cy="1214446"/>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p>
            <a:pPr marL="342900" lvl="0" indent="-342900">
              <a:spcBef>
                <a:spcPct val="20000"/>
              </a:spcBef>
              <a:buSzPct val="120000"/>
              <a:buBlip>
                <a:blip r:embed="rId3"/>
              </a:buBlip>
            </a:pPr>
            <a:r>
              <a:rPr lang="fr-F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 biotechnologies blanches </a:t>
            </a:r>
            <a:r>
              <a:rPr lang="fr-FR" sz="2400" dirty="0" smtClean="0"/>
              <a:t>utilisent directement la </a:t>
            </a:r>
            <a:r>
              <a:rPr lang="fr-FR" sz="2400" b="1" dirty="0" smtClean="0"/>
              <a:t>biomasse</a:t>
            </a:r>
            <a:r>
              <a:rPr lang="fr-FR" sz="2400" dirty="0" smtClean="0"/>
              <a:t> </a:t>
            </a:r>
            <a:r>
              <a:rPr lang="fr-FR" sz="2400" b="1" dirty="0" smtClean="0">
                <a:solidFill>
                  <a:srgbClr val="00B050"/>
                </a:solidFill>
              </a:rPr>
              <a:t>végétale</a:t>
            </a:r>
            <a:r>
              <a:rPr lang="fr-FR" sz="2400" dirty="0" smtClean="0"/>
              <a:t> dans la production des </a:t>
            </a:r>
            <a:r>
              <a:rPr lang="fr-FR" sz="2400" b="1" dirty="0" smtClean="0"/>
              <a:t>biocarburants</a:t>
            </a:r>
            <a:r>
              <a:rPr lang="fr-FR" sz="2400" dirty="0" smtClean="0"/>
              <a:t> avec un processus de </a:t>
            </a:r>
            <a:r>
              <a:rPr lang="fr-FR" sz="2400" b="1" dirty="0" smtClean="0"/>
              <a:t>fermentation</a:t>
            </a:r>
            <a:r>
              <a:rPr lang="fr-FR" sz="2400" dirty="0" smtClean="0"/>
              <a:t>.</a:t>
            </a:r>
            <a:endParaRPr kumimoji="0" lang="fr-FR" sz="24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DELL\Desktop\biotech exposé\dfgrh.png"/>
          <p:cNvPicPr>
            <a:picLocks noChangeAspect="1" noChangeArrowheads="1"/>
          </p:cNvPicPr>
          <p:nvPr/>
        </p:nvPicPr>
        <p:blipFill>
          <a:blip r:embed="rId2"/>
          <a:srcRect l="2500" t="9302" r="3333" b="4650"/>
          <a:stretch>
            <a:fillRect/>
          </a:stretch>
        </p:blipFill>
        <p:spPr bwMode="auto">
          <a:xfrm>
            <a:off x="761963" y="1071546"/>
            <a:ext cx="10763325" cy="2571768"/>
          </a:xfrm>
          <a:prstGeom prst="rect">
            <a:avLst/>
          </a:prstGeom>
          <a:ln>
            <a:noFill/>
          </a:ln>
          <a:effectLst>
            <a:outerShdw blurRad="292100" dist="139700" dir="2700000" algn="tl" rotWithShape="0">
              <a:srgbClr val="333333">
                <a:alpha val="65000"/>
              </a:srgbClr>
            </a:outerShdw>
          </a:effectLst>
        </p:spPr>
      </p:pic>
      <p:sp>
        <p:nvSpPr>
          <p:cNvPr id="5" name="Titre 1"/>
          <p:cNvSpPr>
            <a:spLocks noGrp="1"/>
          </p:cNvSpPr>
          <p:nvPr>
            <p:ph type="title"/>
          </p:nvPr>
        </p:nvSpPr>
        <p:spPr>
          <a:xfrm>
            <a:off x="666712" y="214290"/>
            <a:ext cx="10972800" cy="928694"/>
          </a:xfr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sz="3600" b="1" cap="all" dirty="0" smtClean="0">
                <a:ln w="9000" cmpd="sng">
                  <a:solidFill>
                    <a:srgbClr val="7030A0"/>
                  </a:solidFill>
                  <a:prstDash val="solid"/>
                </a:ln>
                <a:solidFill>
                  <a:srgbClr val="7030A0"/>
                </a:solidFill>
                <a:effectLst>
                  <a:reflection blurRad="12700" stA="28000" endPos="45000" dist="1000" dir="5400000" sy="-100000" algn="bl" rotWithShape="0"/>
                </a:effectLst>
              </a:rPr>
              <a:t>Les étapes de production des biocarburants : bioéthanol</a:t>
            </a:r>
            <a:endParaRPr lang="fr-FR" sz="3600" b="1" cap="all" dirty="0">
              <a:ln w="9000" cmpd="sng">
                <a:solidFill>
                  <a:srgbClr val="7030A0"/>
                </a:solidFill>
                <a:prstDash val="solid"/>
              </a:ln>
              <a:solidFill>
                <a:srgbClr val="7030A0"/>
              </a:solidFill>
              <a:effectLst>
                <a:reflection blurRad="12700" stA="28000" endPos="45000" dist="1000" dir="5400000" sy="-100000" algn="bl" rotWithShape="0"/>
              </a:effectLst>
            </a:endParaRPr>
          </a:p>
        </p:txBody>
      </p:sp>
      <p:sp>
        <p:nvSpPr>
          <p:cNvPr id="10" name="Ellipse 9"/>
          <p:cNvSpPr/>
          <p:nvPr/>
        </p:nvSpPr>
        <p:spPr>
          <a:xfrm>
            <a:off x="1142965" y="1428736"/>
            <a:ext cx="571504"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1</a:t>
            </a:r>
            <a:endParaRPr lang="fr-FR" sz="3200" dirty="0">
              <a:solidFill>
                <a:schemeClr val="tx1"/>
              </a:solidFill>
            </a:endParaRPr>
          </a:p>
        </p:txBody>
      </p:sp>
      <p:sp>
        <p:nvSpPr>
          <p:cNvPr id="11" name="Ellipse 10"/>
          <p:cNvSpPr/>
          <p:nvPr/>
        </p:nvSpPr>
        <p:spPr>
          <a:xfrm>
            <a:off x="3905235" y="3071810"/>
            <a:ext cx="571504"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2</a:t>
            </a:r>
            <a:endParaRPr lang="fr-FR" sz="3200" dirty="0">
              <a:solidFill>
                <a:schemeClr val="tx1"/>
              </a:solidFill>
            </a:endParaRPr>
          </a:p>
        </p:txBody>
      </p:sp>
      <p:sp>
        <p:nvSpPr>
          <p:cNvPr id="12" name="Ellipse 11"/>
          <p:cNvSpPr/>
          <p:nvPr/>
        </p:nvSpPr>
        <p:spPr>
          <a:xfrm>
            <a:off x="9048771" y="3071810"/>
            <a:ext cx="571504"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3</a:t>
            </a:r>
            <a:endParaRPr lang="fr-FR" sz="3200" dirty="0">
              <a:solidFill>
                <a:schemeClr val="tx1"/>
              </a:solidFill>
            </a:endParaRPr>
          </a:p>
        </p:txBody>
      </p:sp>
      <p:sp>
        <p:nvSpPr>
          <p:cNvPr id="13" name="Ellipse 12"/>
          <p:cNvSpPr/>
          <p:nvPr/>
        </p:nvSpPr>
        <p:spPr>
          <a:xfrm>
            <a:off x="666712" y="3857628"/>
            <a:ext cx="571504"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1</a:t>
            </a:r>
            <a:endParaRPr lang="fr-FR" sz="3200" dirty="0">
              <a:solidFill>
                <a:schemeClr val="tx1"/>
              </a:solidFill>
            </a:endParaRPr>
          </a:p>
        </p:txBody>
      </p:sp>
      <p:sp>
        <p:nvSpPr>
          <p:cNvPr id="14" name="ZoneTexte 13"/>
          <p:cNvSpPr txBox="1"/>
          <p:nvPr/>
        </p:nvSpPr>
        <p:spPr>
          <a:xfrm>
            <a:off x="1333467" y="3786191"/>
            <a:ext cx="10287072"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000" b="1" dirty="0" smtClean="0"/>
              <a:t>La fermentation </a:t>
            </a:r>
            <a:r>
              <a:rPr lang="fr-FR" sz="2000" dirty="0" smtClean="0"/>
              <a:t>des : (par les </a:t>
            </a:r>
            <a:r>
              <a:rPr lang="fr-FR" sz="2000" b="1" dirty="0" smtClean="0"/>
              <a:t>enzymes </a:t>
            </a:r>
            <a:r>
              <a:rPr lang="fr-FR" sz="2000" dirty="0" smtClean="0"/>
              <a:t>« biocatalyseur » )</a:t>
            </a:r>
          </a:p>
          <a:p>
            <a:pPr marL="342900" indent="-342900">
              <a:buBlip>
                <a:blip r:embed="rId3"/>
              </a:buBlip>
            </a:pPr>
            <a:r>
              <a:rPr lang="fr-FR" sz="2000" dirty="0" smtClean="0"/>
              <a:t>plantes sucrière (canne à sucre) </a:t>
            </a:r>
          </a:p>
          <a:p>
            <a:pPr marL="342900" indent="-342900">
              <a:buBlip>
                <a:blip r:embed="rId3"/>
              </a:buBlip>
            </a:pPr>
            <a:r>
              <a:rPr lang="fr-FR" sz="2000" dirty="0" smtClean="0"/>
              <a:t>plantes contenant l’amidon (maïs, blé</a:t>
            </a:r>
            <a:r>
              <a:rPr lang="fr-FR" dirty="0" smtClean="0"/>
              <a:t>)</a:t>
            </a:r>
          </a:p>
          <a:p>
            <a:pPr marL="342900" indent="-342900">
              <a:buFont typeface="Wingdings" pitchFamily="2" charset="2"/>
              <a:buChar char="Ø"/>
            </a:pPr>
            <a:r>
              <a:rPr lang="fr-FR" sz="2000" dirty="0" smtClean="0"/>
              <a:t>Pour obtenir l’</a:t>
            </a:r>
            <a:r>
              <a:rPr lang="fr-FR" sz="2000" b="1" dirty="0" smtClean="0"/>
              <a:t>éthanol </a:t>
            </a:r>
            <a:endParaRPr lang="fr-FR" sz="2000" b="1" dirty="0"/>
          </a:p>
        </p:txBody>
      </p:sp>
      <p:sp>
        <p:nvSpPr>
          <p:cNvPr id="16" name="Ellipse 15"/>
          <p:cNvSpPr/>
          <p:nvPr/>
        </p:nvSpPr>
        <p:spPr>
          <a:xfrm>
            <a:off x="666712" y="5072074"/>
            <a:ext cx="571504"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2</a:t>
            </a:r>
            <a:endParaRPr lang="fr-FR" sz="3200" dirty="0">
              <a:solidFill>
                <a:schemeClr val="tx1"/>
              </a:solidFill>
            </a:endParaRPr>
          </a:p>
        </p:txBody>
      </p:sp>
      <p:sp>
        <p:nvSpPr>
          <p:cNvPr id="17" name="ZoneTexte 16"/>
          <p:cNvSpPr txBox="1"/>
          <p:nvPr/>
        </p:nvSpPr>
        <p:spPr>
          <a:xfrm>
            <a:off x="1333467" y="5214950"/>
            <a:ext cx="1028707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Blip>
                <a:blip r:embed="rId3"/>
              </a:buBlip>
            </a:pPr>
            <a:r>
              <a:rPr lang="fr-FR" sz="2000" b="1" dirty="0" smtClean="0"/>
              <a:t>L’éthanol</a:t>
            </a:r>
            <a:r>
              <a:rPr lang="fr-FR" sz="2000" dirty="0" smtClean="0"/>
              <a:t> obtenu est mélangé avec </a:t>
            </a:r>
            <a:r>
              <a:rPr lang="fr-FR" sz="2000" b="1" dirty="0" smtClean="0"/>
              <a:t>EthylTertioButylEther (ETBE) </a:t>
            </a:r>
            <a:r>
              <a:rPr lang="fr-FR" sz="2000" dirty="0" smtClean="0"/>
              <a:t>pour le rendre un carburant plus compatible. </a:t>
            </a:r>
            <a:endParaRPr lang="fr-FR" sz="2000" dirty="0"/>
          </a:p>
        </p:txBody>
      </p:sp>
      <p:sp>
        <p:nvSpPr>
          <p:cNvPr id="18" name="Ellipse 17"/>
          <p:cNvSpPr/>
          <p:nvPr/>
        </p:nvSpPr>
        <p:spPr>
          <a:xfrm>
            <a:off x="666712" y="6000768"/>
            <a:ext cx="571504" cy="4286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3</a:t>
            </a:r>
            <a:endParaRPr lang="fr-FR" sz="3200" dirty="0">
              <a:solidFill>
                <a:schemeClr val="tx1"/>
              </a:solidFill>
            </a:endParaRPr>
          </a:p>
        </p:txBody>
      </p:sp>
      <p:sp>
        <p:nvSpPr>
          <p:cNvPr id="19" name="ZoneTexte 18"/>
          <p:cNvSpPr txBox="1"/>
          <p:nvPr/>
        </p:nvSpPr>
        <p:spPr>
          <a:xfrm>
            <a:off x="1333467" y="6072206"/>
            <a:ext cx="10287072"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Blip>
                <a:blip r:embed="rId3"/>
              </a:buBlip>
            </a:pPr>
            <a:r>
              <a:rPr lang="fr-FR" sz="2000" dirty="0" smtClean="0"/>
              <a:t>Ensuite on le </a:t>
            </a:r>
            <a:r>
              <a:rPr lang="fr-FR" sz="2000" b="1" dirty="0" smtClean="0"/>
              <a:t>mélange</a:t>
            </a:r>
            <a:r>
              <a:rPr lang="fr-FR" sz="2000" dirty="0" smtClean="0"/>
              <a:t> avec l’</a:t>
            </a:r>
            <a:r>
              <a:rPr lang="fr-FR" sz="2000" b="1" dirty="0" smtClean="0"/>
              <a:t>essence</a:t>
            </a:r>
            <a:r>
              <a:rPr lang="fr-FR" sz="2000" dirty="0" smtClean="0"/>
              <a:t> </a:t>
            </a:r>
            <a:endParaRPr lang="fr-FR" sz="2000" dirty="0"/>
          </a:p>
        </p:txBody>
      </p:sp>
      <p:pic>
        <p:nvPicPr>
          <p:cNvPr id="2050" name="Picture 2" descr="C:\Users\DELL\Downloads\kisspng-algae-fuel-fossil-fuel-biofuel-biomass-energy-and-environmental-protection-5a845278166d90.0605265615186213040919.png"/>
          <p:cNvPicPr>
            <a:picLocks noChangeAspect="1" noChangeArrowheads="1"/>
          </p:cNvPicPr>
          <p:nvPr/>
        </p:nvPicPr>
        <p:blipFill>
          <a:blip r:embed="rId4" cstate="print"/>
          <a:srcRect/>
          <a:stretch>
            <a:fillRect/>
          </a:stretch>
        </p:blipFill>
        <p:spPr bwMode="auto">
          <a:xfrm>
            <a:off x="10612582" y="190500"/>
            <a:ext cx="972846" cy="97284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cstate="print"/>
          <a:srcRect/>
          <a:stretch>
            <a:fillRect/>
          </a:stretch>
        </p:blipFill>
        <p:spPr bwMode="auto">
          <a:xfrm>
            <a:off x="0" y="1"/>
            <a:ext cx="12192000" cy="6857999"/>
          </a:xfrm>
          <a:prstGeom prst="rect">
            <a:avLst/>
          </a:prstGeom>
          <a:noFill/>
          <a:ln w="9525">
            <a:noFill/>
            <a:miter lim="800000"/>
            <a:headEnd/>
            <a:tailEnd/>
          </a:ln>
          <a:effectLst/>
        </p:spPr>
      </p:pic>
      <p:sp>
        <p:nvSpPr>
          <p:cNvPr id="13" name="Titre 1"/>
          <p:cNvSpPr txBox="1">
            <a:spLocks/>
          </p:cNvSpPr>
          <p:nvPr/>
        </p:nvSpPr>
        <p:spPr>
          <a:xfrm>
            <a:off x="1103445" y="476672"/>
            <a:ext cx="10363200" cy="1008112"/>
          </a:xfrm>
          <a:prstGeom prst="rect">
            <a:avLst/>
          </a:prstGeom>
          <a:solidFill>
            <a:schemeClr val="accent2">
              <a:lumMod val="60000"/>
              <a:lumOff val="40000"/>
            </a:schemeClr>
          </a:solidFill>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dk1"/>
                </a:solidFill>
                <a:effectLst/>
                <a:uLnTx/>
                <a:uFillTx/>
                <a:latin typeface="+mn-lt"/>
                <a:ea typeface="+mn-ea"/>
                <a:cs typeface="+mn-cs"/>
              </a:rPr>
              <a:t/>
            </a:r>
            <a:br>
              <a:rPr kumimoji="0" lang="fr-FR" sz="4400" b="0" i="0" u="none" strike="noStrike" kern="1200" cap="none" spc="0" normalizeH="0" baseline="0" noProof="0" dirty="0" smtClean="0">
                <a:ln>
                  <a:noFill/>
                </a:ln>
                <a:solidFill>
                  <a:schemeClr val="dk1"/>
                </a:solidFill>
                <a:effectLst/>
                <a:uLnTx/>
                <a:uFillTx/>
                <a:latin typeface="+mn-lt"/>
                <a:ea typeface="+mn-ea"/>
                <a:cs typeface="+mn-cs"/>
              </a:rPr>
            </a:br>
            <a:r>
              <a:rPr kumimoji="0" lang="fr-FR" sz="4400" b="0" i="0" u="none" strike="noStrike" kern="1200" cap="none" spc="0" normalizeH="0" baseline="0" noProof="0" dirty="0" smtClean="0">
                <a:ln>
                  <a:noFill/>
                </a:ln>
                <a:solidFill>
                  <a:schemeClr val="dk1"/>
                </a:solidFill>
                <a:effectLst/>
                <a:uLnTx/>
                <a:uFillTx/>
                <a:latin typeface="+mn-lt"/>
                <a:ea typeface="+mn-ea"/>
                <a:cs typeface="+mn-cs"/>
              </a:rPr>
              <a:t>Les produits de la biotechnologie blanche a partir des </a:t>
            </a:r>
            <a:r>
              <a:rPr kumimoji="0" lang="fr-FR" sz="4400" b="0" i="0" u="none" strike="noStrike" kern="1200" cap="none" spc="0" normalizeH="0" baseline="0" noProof="0" dirty="0" smtClean="0">
                <a:ln>
                  <a:noFill/>
                </a:ln>
                <a:solidFill>
                  <a:schemeClr val="dk1"/>
                </a:solidFill>
                <a:effectLst/>
                <a:uLnTx/>
                <a:uFillTx/>
                <a:latin typeface="+mn-lt"/>
                <a:ea typeface="+mn-ea"/>
                <a:cs typeface="+mn-cs"/>
              </a:rPr>
              <a:t>algues et des micro algues </a:t>
            </a:r>
            <a:r>
              <a:rPr kumimoji="0" lang="fr-FR" sz="4400" b="0" i="0" u="none" strike="noStrike" kern="1200" cap="none" spc="0" normalizeH="0" baseline="0" noProof="0" dirty="0" smtClean="0">
                <a:ln>
                  <a:noFill/>
                </a:ln>
                <a:solidFill>
                  <a:schemeClr val="dk1"/>
                </a:solidFill>
                <a:effectLst/>
                <a:uLnTx/>
                <a:uFillTx/>
                <a:latin typeface="+mn-lt"/>
                <a:ea typeface="+mn-ea"/>
                <a:cs typeface="+mn-cs"/>
              </a:rPr>
              <a:t/>
            </a:r>
            <a:br>
              <a:rPr kumimoji="0" lang="fr-FR" sz="4400" b="0" i="0" u="none" strike="noStrike" kern="1200" cap="none" spc="0" normalizeH="0" baseline="0" noProof="0" dirty="0" smtClean="0">
                <a:ln>
                  <a:noFill/>
                </a:ln>
                <a:solidFill>
                  <a:schemeClr val="dk1"/>
                </a:solidFill>
                <a:effectLst/>
                <a:uLnTx/>
                <a:uFillTx/>
                <a:latin typeface="+mn-lt"/>
                <a:ea typeface="+mn-ea"/>
                <a:cs typeface="+mn-cs"/>
              </a:rPr>
            </a:br>
            <a:endParaRPr kumimoji="0" lang="fr-FR" sz="4400" b="0"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19" name="Ellipse 18"/>
          <p:cNvSpPr/>
          <p:nvPr/>
        </p:nvSpPr>
        <p:spPr>
          <a:xfrm>
            <a:off x="1679510" y="2204864"/>
            <a:ext cx="4512501" cy="122413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400" b="1" dirty="0" smtClean="0"/>
              <a:t>L’agar agar</a:t>
            </a:r>
            <a:endParaRPr lang="fr-FR" sz="2400" b="1" dirty="0"/>
          </a:p>
        </p:txBody>
      </p:sp>
      <p:sp>
        <p:nvSpPr>
          <p:cNvPr id="21" name="Ellipse 20"/>
          <p:cNvSpPr/>
          <p:nvPr/>
        </p:nvSpPr>
        <p:spPr>
          <a:xfrm>
            <a:off x="1583499" y="5013176"/>
            <a:ext cx="4800533" cy="115212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400" b="1" dirty="0" smtClean="0"/>
              <a:t>D’autre exemples</a:t>
            </a:r>
            <a:endParaRPr lang="fr-FR"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7000" r="-27000"/>
          </a:stretch>
        </a:blipFill>
        <a:effectLst/>
      </p:bgPr>
    </p:bg>
    <p:spTree>
      <p:nvGrpSpPr>
        <p:cNvPr id="1" name=""/>
        <p:cNvGrpSpPr/>
        <p:nvPr/>
      </p:nvGrpSpPr>
      <p:grpSpPr>
        <a:xfrm>
          <a:off x="0" y="0"/>
          <a:ext cx="0" cy="0"/>
          <a:chOff x="0" y="0"/>
          <a:chExt cx="0" cy="0"/>
        </a:xfrm>
      </p:grpSpPr>
      <p:pic>
        <p:nvPicPr>
          <p:cNvPr id="4098" name="Picture 2" descr="C:\Users\DELL\Downloads\5a2995a3b18f52.0540160415126747237273.png"/>
          <p:cNvPicPr>
            <a:picLocks noChangeAspect="1" noChangeArrowheads="1"/>
          </p:cNvPicPr>
          <p:nvPr/>
        </p:nvPicPr>
        <p:blipFill>
          <a:blip r:embed="rId3"/>
          <a:srcRect/>
          <a:stretch>
            <a:fillRect/>
          </a:stretch>
        </p:blipFill>
        <p:spPr bwMode="auto">
          <a:xfrm>
            <a:off x="0" y="263669"/>
            <a:ext cx="12192000" cy="6594331"/>
          </a:xfrm>
          <a:prstGeom prst="rect">
            <a:avLst/>
          </a:prstGeom>
          <a:noFill/>
        </p:spPr>
      </p:pic>
      <p:sp>
        <p:nvSpPr>
          <p:cNvPr id="2" name="Titre 1"/>
          <p:cNvSpPr>
            <a:spLocks noGrp="1"/>
          </p:cNvSpPr>
          <p:nvPr>
            <p:ph type="title"/>
          </p:nvPr>
        </p:nvSpPr>
        <p:spPr>
          <a:xfrm>
            <a:off x="838200" y="365126"/>
            <a:ext cx="10515600" cy="840219"/>
          </a:xfrm>
        </p:spPr>
        <p:style>
          <a:lnRef idx="1">
            <a:schemeClr val="accent1"/>
          </a:lnRef>
          <a:fillRef idx="2">
            <a:schemeClr val="accent1"/>
          </a:fillRef>
          <a:effectRef idx="1">
            <a:schemeClr val="accent1"/>
          </a:effectRef>
          <a:fontRef idx="minor">
            <a:schemeClr val="dk1"/>
          </a:fontRef>
        </p:style>
        <p:txBody>
          <a:bodyPr/>
          <a:lstStyle/>
          <a:p>
            <a:pPr algn="ctr"/>
            <a:r>
              <a:rPr lang="fr-FR" b="1" dirty="0" smtClean="0">
                <a:ln w="10541" cmpd="sng">
                  <a:solidFill>
                    <a:schemeClr val="bg1"/>
                  </a:solidFill>
                  <a:prstDash val="solid"/>
                </a:ln>
                <a:solidFill>
                  <a:schemeClr val="bg1"/>
                </a:solidFill>
              </a:rPr>
              <a:t>Plan de travail </a:t>
            </a:r>
            <a:endParaRPr lang="fr-FR" b="1" dirty="0">
              <a:ln w="10541" cmpd="sng">
                <a:solidFill>
                  <a:schemeClr val="bg1"/>
                </a:solidFill>
                <a:prstDash val="solid"/>
              </a:ln>
              <a:solidFill>
                <a:schemeClr val="bg1"/>
              </a:solidFill>
            </a:endParaRPr>
          </a:p>
        </p:txBody>
      </p:sp>
      <p:sp>
        <p:nvSpPr>
          <p:cNvPr id="3" name="Espace réservé du contenu 2"/>
          <p:cNvSpPr>
            <a:spLocks noGrp="1"/>
          </p:cNvSpPr>
          <p:nvPr>
            <p:ph idx="1"/>
          </p:nvPr>
        </p:nvSpPr>
        <p:spPr>
          <a:xfrm>
            <a:off x="838200" y="1579418"/>
            <a:ext cx="10515600" cy="3837709"/>
          </a:xfrm>
        </p:spPr>
        <p:txBody>
          <a:bodyPr>
            <a:normAutofit fontScale="92500" lnSpcReduction="10000"/>
          </a:bodyPr>
          <a:lstStyle/>
          <a:p>
            <a:r>
              <a:rPr lang="fr-FR" dirty="0" smtClean="0"/>
              <a:t>Introduction</a:t>
            </a:r>
          </a:p>
          <a:p>
            <a:r>
              <a:rPr lang="fr-FR" dirty="0" smtClean="0"/>
              <a:t>Les classes de la biotechnologie</a:t>
            </a:r>
          </a:p>
          <a:p>
            <a:r>
              <a:rPr lang="fr-FR" dirty="0" smtClean="0"/>
              <a:t>Définition de la biotechnologie blanche</a:t>
            </a:r>
          </a:p>
          <a:p>
            <a:r>
              <a:rPr lang="fr-FR" dirty="0" smtClean="0"/>
              <a:t>Exemples de production :</a:t>
            </a:r>
          </a:p>
          <a:p>
            <a:pPr marL="1028700" lvl="1" indent="-571500">
              <a:buFont typeface="+mj-lt"/>
              <a:buAutoNum type="romanUcPeriod"/>
            </a:pPr>
            <a:r>
              <a:rPr lang="fr-FR" sz="2800" dirty="0" smtClean="0"/>
              <a:t>	Source animale</a:t>
            </a:r>
          </a:p>
          <a:p>
            <a:pPr marL="1028700" lvl="1" indent="-571500">
              <a:buFont typeface="+mj-lt"/>
              <a:buAutoNum type="romanUcPeriod"/>
            </a:pPr>
            <a:r>
              <a:rPr lang="fr-FR" sz="2800" dirty="0" smtClean="0"/>
              <a:t>	Source végétale : - Plantes</a:t>
            </a:r>
          </a:p>
          <a:p>
            <a:pPr marL="1028700" lvl="1" indent="-571500">
              <a:buNone/>
            </a:pPr>
            <a:r>
              <a:rPr lang="fr-FR" sz="2800" dirty="0" smtClean="0"/>
              <a:t>				       - </a:t>
            </a:r>
            <a:r>
              <a:rPr lang="fr-FR" sz="2800" dirty="0" smtClean="0"/>
              <a:t>Algues et Micro-algues</a:t>
            </a:r>
            <a:endParaRPr lang="fr-FR" sz="2800" dirty="0" smtClean="0"/>
          </a:p>
          <a:p>
            <a:r>
              <a:rPr lang="fr-FR" dirty="0" smtClean="0"/>
              <a:t>Conclusion</a:t>
            </a:r>
          </a:p>
          <a:p>
            <a:r>
              <a:rPr lang="fr-FR" dirty="0" smtClean="0"/>
              <a:t>Références</a:t>
            </a:r>
            <a:endParaRPr lang="fr-FR" dirty="0"/>
          </a:p>
        </p:txBody>
      </p:sp>
    </p:spTree>
    <p:extLst>
      <p:ext uri="{BB962C8B-B14F-4D97-AF65-F5344CB8AC3E}">
        <p14:creationId xmlns="" xmlns:p14="http://schemas.microsoft.com/office/powerpoint/2010/main" val="3195008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06436" y="623455"/>
            <a:ext cx="6525491" cy="886691"/>
          </a:xfr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a:normAutofit/>
          </a:bodyPr>
          <a:lstStyle/>
          <a:p>
            <a:pPr algn="ctr"/>
            <a:r>
              <a:rPr lang="fr-FR" sz="4000" b="1" dirty="0" smtClean="0"/>
              <a:t>L’agar </a:t>
            </a:r>
            <a:r>
              <a:rPr lang="fr-FR" sz="4000" b="1" dirty="0" smtClean="0"/>
              <a:t>agar</a:t>
            </a:r>
            <a:endParaRPr lang="fr-FR" sz="4000" b="1" dirty="0"/>
          </a:p>
        </p:txBody>
      </p:sp>
      <p:sp>
        <p:nvSpPr>
          <p:cNvPr id="3" name="Espace réservé du contenu 2"/>
          <p:cNvSpPr>
            <a:spLocks noGrp="1"/>
          </p:cNvSpPr>
          <p:nvPr>
            <p:ph idx="1"/>
          </p:nvPr>
        </p:nvSpPr>
        <p:spPr/>
        <p:txBody>
          <a:bodyPr>
            <a:normAutofit/>
          </a:bodyPr>
          <a:lstStyle/>
          <a:p>
            <a:pPr algn="just"/>
            <a:r>
              <a:rPr lang="fr-FR" sz="2400" dirty="0" smtClean="0"/>
              <a:t>Le m</a:t>
            </a:r>
            <a:r>
              <a:rPr lang="fr-FR" sz="2400" dirty="0" smtClean="0"/>
              <a:t>ucilage </a:t>
            </a:r>
            <a:r>
              <a:rPr lang="fr-FR" sz="2400" dirty="0"/>
              <a:t>obtenu à partir d'algues marines originaires des océans Indien et Pacifique, </a:t>
            </a:r>
            <a:r>
              <a:rPr lang="fr-FR" sz="2400" dirty="0" smtClean="0"/>
              <a:t>est utilisé </a:t>
            </a:r>
            <a:r>
              <a:rPr lang="fr-FR" sz="2400" dirty="0"/>
              <a:t>en bactériologie comme milieu de culture, dans l'industrie comme produit d'encollage, et en cuisine pour la préparation des gelées</a:t>
            </a:r>
            <a:r>
              <a:rPr lang="fr-FR" sz="2400" dirty="0" smtClean="0"/>
              <a:t>.</a:t>
            </a:r>
            <a:endParaRPr lang="fr-FR" sz="2400" dirty="0"/>
          </a:p>
        </p:txBody>
      </p:sp>
      <p:pic>
        <p:nvPicPr>
          <p:cNvPr id="1027" name="Picture 3"/>
          <p:cNvPicPr>
            <a:picLocks noChangeAspect="1" noChangeArrowheads="1"/>
          </p:cNvPicPr>
          <p:nvPr/>
        </p:nvPicPr>
        <p:blipFill>
          <a:blip r:embed="rId4" cstate="print"/>
          <a:srcRect/>
          <a:stretch>
            <a:fillRect/>
          </a:stretch>
        </p:blipFill>
        <p:spPr bwMode="auto">
          <a:xfrm>
            <a:off x="7947912" y="3198765"/>
            <a:ext cx="3744415" cy="244827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403662" y="3240330"/>
            <a:ext cx="3168351" cy="2489123"/>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189642" y="3229209"/>
            <a:ext cx="3264363" cy="230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90800" y="365126"/>
            <a:ext cx="7176655" cy="881783"/>
          </a:xfr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a:normAutofit/>
          </a:bodyPr>
          <a:lstStyle/>
          <a:p>
            <a:pPr algn="ctr"/>
            <a:r>
              <a:rPr lang="fr-FR" sz="4000" dirty="0" smtClean="0"/>
              <a:t>a- Les </a:t>
            </a:r>
            <a:r>
              <a:rPr lang="fr-FR" sz="4000" dirty="0" smtClean="0"/>
              <a:t>étapes de la fabrication</a:t>
            </a:r>
            <a:endParaRPr lang="fr-FR" sz="4000" dirty="0"/>
          </a:p>
        </p:txBody>
      </p:sp>
      <p:sp>
        <p:nvSpPr>
          <p:cNvPr id="3" name="Espace réservé du contenu 2"/>
          <p:cNvSpPr>
            <a:spLocks noGrp="1"/>
          </p:cNvSpPr>
          <p:nvPr>
            <p:ph idx="1"/>
          </p:nvPr>
        </p:nvSpPr>
        <p:spPr>
          <a:xfrm>
            <a:off x="221673" y="1382279"/>
            <a:ext cx="11693236" cy="2677103"/>
          </a:xfrm>
        </p:spPr>
        <p:txBody>
          <a:bodyPr>
            <a:normAutofit fontScale="92500"/>
          </a:bodyPr>
          <a:lstStyle/>
          <a:p>
            <a:pPr>
              <a:buBlip>
                <a:blip r:embed="rId3"/>
              </a:buBlip>
              <a:tabLst>
                <a:tab pos="7535863" algn="l"/>
              </a:tabLst>
            </a:pPr>
            <a:r>
              <a:rPr lang="fr-FR" dirty="0" smtClean="0"/>
              <a:t>Tout </a:t>
            </a:r>
            <a:r>
              <a:rPr lang="fr-FR" dirty="0"/>
              <a:t>d'abord, il d'agit de récolter les algues source d'agar agar</a:t>
            </a:r>
            <a:r>
              <a:rPr lang="fr-FR" dirty="0" smtClean="0"/>
              <a:t>.</a:t>
            </a:r>
          </a:p>
          <a:p>
            <a:pPr>
              <a:buBlip>
                <a:blip r:embed="rId3"/>
              </a:buBlip>
            </a:pPr>
            <a:r>
              <a:rPr lang="fr-FR" dirty="0" smtClean="0"/>
              <a:t>Ensuite</a:t>
            </a:r>
            <a:r>
              <a:rPr lang="fr-FR" dirty="0"/>
              <a:t>, il  faut que  l'échantillon  d'algues  dont  sera extrait  l'agar agar soit  pur,  et débarrassé  de </a:t>
            </a:r>
            <a:r>
              <a:rPr lang="fr-FR" dirty="0" smtClean="0"/>
              <a:t>toutes impuretés.</a:t>
            </a:r>
          </a:p>
          <a:p>
            <a:pPr>
              <a:buBlip>
                <a:blip r:embed="rId3"/>
              </a:buBlip>
            </a:pPr>
            <a:r>
              <a:rPr lang="fr-FR" dirty="0" smtClean="0"/>
              <a:t>Pour</a:t>
            </a:r>
            <a:r>
              <a:rPr lang="fr-FR" dirty="0"/>
              <a:t>  cela,  les algues  doivent être trempées dans  de l'eau fraîche pendant  au moins deux heures (avec  agitation),         pour éliminer les traces de terre et de sable qui sont ensuite décantés, filtrés, séchés et pesés séparément</a:t>
            </a:r>
            <a:r>
              <a:rPr lang="fr-FR" sz="2200" dirty="0" smtClean="0"/>
              <a:t>.</a:t>
            </a:r>
            <a:endParaRPr lang="fr-FR" sz="2200" dirty="0" smtClean="0"/>
          </a:p>
        </p:txBody>
      </p:sp>
      <p:sp>
        <p:nvSpPr>
          <p:cNvPr id="10242" name="AutoShape 2" descr="D:\S6\e30db3_c203ef73a1e2470d9d8568a3ce18150c.webp"/>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sp>
        <p:nvSpPr>
          <p:cNvPr id="10244" name="AutoShape 4" descr="D:\S6\e30db3_c203ef73a1e2470d9d8568a3ce18150c.webp"/>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fr-FR" dirty="0"/>
          </a:p>
        </p:txBody>
      </p:sp>
      <p:pic>
        <p:nvPicPr>
          <p:cNvPr id="10246" name="Picture 6"/>
          <p:cNvPicPr>
            <a:picLocks noChangeAspect="1" noChangeArrowheads="1"/>
          </p:cNvPicPr>
          <p:nvPr/>
        </p:nvPicPr>
        <p:blipFill>
          <a:blip r:embed="rId4" cstate="print"/>
          <a:srcRect/>
          <a:stretch>
            <a:fillRect/>
          </a:stretch>
        </p:blipFill>
        <p:spPr bwMode="auto">
          <a:xfrm>
            <a:off x="275745" y="4326454"/>
            <a:ext cx="5231308" cy="2016224"/>
          </a:xfrm>
          <a:prstGeom prst="rect">
            <a:avLst/>
          </a:prstGeom>
          <a:noFill/>
          <a:ln w="9525">
            <a:noFill/>
            <a:miter lim="800000"/>
            <a:headEnd/>
            <a:tailEnd/>
          </a:ln>
          <a:effectLst/>
        </p:spPr>
      </p:pic>
      <p:pic>
        <p:nvPicPr>
          <p:cNvPr id="10247" name="Picture 7"/>
          <p:cNvPicPr>
            <a:picLocks noChangeAspect="1" noChangeArrowheads="1"/>
          </p:cNvPicPr>
          <p:nvPr/>
        </p:nvPicPr>
        <p:blipFill>
          <a:blip r:embed="rId5" cstate="print"/>
          <a:srcRect/>
          <a:stretch>
            <a:fillRect/>
          </a:stretch>
        </p:blipFill>
        <p:spPr bwMode="auto">
          <a:xfrm>
            <a:off x="6235517" y="4312599"/>
            <a:ext cx="5376597" cy="2016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5527" y="762000"/>
            <a:ext cx="11610109" cy="3214254"/>
          </a:xfrm>
        </p:spPr>
        <p:txBody>
          <a:bodyPr>
            <a:noAutofit/>
          </a:bodyPr>
          <a:lstStyle/>
          <a:p>
            <a:pPr>
              <a:buBlip>
                <a:blip r:embed="rId3"/>
              </a:buBlip>
            </a:pPr>
            <a:r>
              <a:rPr lang="fr-FR" sz="2100" dirty="0"/>
              <a:t>Pour une extraction industrielle, l'algue est encore rincée trois fois : le premier rinçage se fait à l’eau douce, le deuxième en milieu acide, le troisième en milieu </a:t>
            </a:r>
            <a:r>
              <a:rPr lang="fr-FR" sz="2100" dirty="0" smtClean="0"/>
              <a:t>basique; Au </a:t>
            </a:r>
            <a:r>
              <a:rPr lang="fr-FR" sz="2100" dirty="0"/>
              <a:t>cours de ces rinçages, de nombreuses substances sont éliminées dont le pigment </a:t>
            </a:r>
            <a:r>
              <a:rPr lang="fr-FR" sz="2100" dirty="0" smtClean="0"/>
              <a:t>rouge, le </a:t>
            </a:r>
            <a:r>
              <a:rPr lang="fr-FR" sz="2100" dirty="0"/>
              <a:t>végétal prend alors une coloration </a:t>
            </a:r>
            <a:r>
              <a:rPr lang="fr-FR" sz="2100" dirty="0" smtClean="0"/>
              <a:t>verte.</a:t>
            </a:r>
          </a:p>
          <a:p>
            <a:pPr>
              <a:buBlip>
                <a:blip r:embed="rId3"/>
              </a:buBlip>
            </a:pPr>
            <a:r>
              <a:rPr lang="fr-FR" sz="2100" dirty="0" smtClean="0"/>
              <a:t>Ensuite</a:t>
            </a:r>
            <a:r>
              <a:rPr lang="fr-FR" sz="2100" dirty="0"/>
              <a:t>, une dissolution est réalisée. </a:t>
            </a:r>
            <a:endParaRPr lang="fr-FR" sz="2100" dirty="0" smtClean="0"/>
          </a:p>
          <a:p>
            <a:pPr>
              <a:buBlip>
                <a:blip r:embed="rId3"/>
              </a:buBlip>
            </a:pPr>
            <a:r>
              <a:rPr lang="fr-FR" sz="2100" dirty="0" smtClean="0"/>
              <a:t>Puis </a:t>
            </a:r>
            <a:r>
              <a:rPr lang="fr-FR" sz="2100" dirty="0"/>
              <a:t>la plante est mise à macérer à </a:t>
            </a:r>
            <a:r>
              <a:rPr lang="fr-FR" sz="2100" u="sng" dirty="0">
                <a:hlinkClick r:id="rId4"/>
              </a:rPr>
              <a:t>127</a:t>
            </a:r>
            <a:r>
              <a:rPr lang="fr-FR" sz="2100" dirty="0"/>
              <a:t>°C pendant 3h dans de l’eau </a:t>
            </a:r>
            <a:r>
              <a:rPr lang="fr-FR" sz="2100" dirty="0" smtClean="0"/>
              <a:t>douce; le </a:t>
            </a:r>
            <a:r>
              <a:rPr lang="fr-FR" sz="2100" dirty="0"/>
              <a:t>brassage final conduit alors à une bouillie </a:t>
            </a:r>
            <a:r>
              <a:rPr lang="fr-FR" sz="2100" dirty="0" smtClean="0"/>
              <a:t>verdâtre.</a:t>
            </a:r>
          </a:p>
          <a:p>
            <a:pPr>
              <a:buBlip>
                <a:blip r:embed="rId3"/>
              </a:buBlip>
            </a:pPr>
            <a:r>
              <a:rPr lang="fr-FR" sz="2100" dirty="0" smtClean="0"/>
              <a:t>Le </a:t>
            </a:r>
            <a:r>
              <a:rPr lang="fr-FR" sz="2100" dirty="0"/>
              <a:t>liquide est ensuite filtré à travers un tissu. Le filtrat est ensuite refroidi pour lui permettre de gélifier</a:t>
            </a:r>
            <a:r>
              <a:rPr lang="fr-FR" sz="2100" dirty="0" smtClean="0"/>
              <a:t>.</a:t>
            </a:r>
          </a:p>
          <a:p>
            <a:pPr>
              <a:buBlip>
                <a:blip r:embed="rId3"/>
              </a:buBlip>
            </a:pPr>
            <a:r>
              <a:rPr lang="fr-FR" sz="2100" dirty="0" smtClean="0"/>
              <a:t>Cette congélation est </a:t>
            </a:r>
            <a:r>
              <a:rPr lang="fr-FR" sz="2100" dirty="0"/>
              <a:t>suivie d'un </a:t>
            </a:r>
            <a:r>
              <a:rPr lang="fr-FR" sz="2100" dirty="0" smtClean="0"/>
              <a:t>pressage; Le </a:t>
            </a:r>
            <a:r>
              <a:rPr lang="fr-FR" sz="2100" dirty="0"/>
              <a:t>liquide est ensuite séché grâce à une machine de séchage (traditionnellement à l’air chaud ou au soleil), avant d’être réduit en </a:t>
            </a:r>
            <a:r>
              <a:rPr lang="fr-FR" sz="2100" dirty="0" smtClean="0"/>
              <a:t>poudre.</a:t>
            </a:r>
          </a:p>
        </p:txBody>
      </p:sp>
      <p:pic>
        <p:nvPicPr>
          <p:cNvPr id="9217" name="Picture 1"/>
          <p:cNvPicPr>
            <a:picLocks noChangeAspect="1" noChangeArrowheads="1"/>
          </p:cNvPicPr>
          <p:nvPr/>
        </p:nvPicPr>
        <p:blipFill>
          <a:blip r:embed="rId5" cstate="print"/>
          <a:srcRect/>
          <a:stretch>
            <a:fillRect/>
          </a:stretch>
        </p:blipFill>
        <p:spPr bwMode="auto">
          <a:xfrm>
            <a:off x="8112224" y="4329189"/>
            <a:ext cx="3648405" cy="2232248"/>
          </a:xfrm>
          <a:prstGeom prst="rect">
            <a:avLst/>
          </a:prstGeom>
          <a:noFill/>
          <a:ln w="9525">
            <a:noFill/>
            <a:miter lim="800000"/>
            <a:headEnd/>
            <a:tailEnd/>
          </a:ln>
          <a:effectLst/>
        </p:spPr>
      </p:pic>
      <p:pic>
        <p:nvPicPr>
          <p:cNvPr id="9218" name="Picture 2"/>
          <p:cNvPicPr>
            <a:picLocks noChangeAspect="1" noChangeArrowheads="1"/>
          </p:cNvPicPr>
          <p:nvPr/>
        </p:nvPicPr>
        <p:blipFill>
          <a:blip r:embed="rId6" cstate="print"/>
          <a:srcRect/>
          <a:stretch>
            <a:fillRect/>
          </a:stretch>
        </p:blipFill>
        <p:spPr bwMode="auto">
          <a:xfrm>
            <a:off x="4463819" y="4271035"/>
            <a:ext cx="3456384" cy="2376264"/>
          </a:xfrm>
          <a:prstGeom prst="rect">
            <a:avLst/>
          </a:prstGeom>
          <a:noFill/>
          <a:ln w="9525">
            <a:noFill/>
            <a:miter lim="800000"/>
            <a:headEnd/>
            <a:tailEnd/>
          </a:ln>
          <a:effectLst/>
        </p:spPr>
      </p:pic>
      <p:pic>
        <p:nvPicPr>
          <p:cNvPr id="9219" name="Picture 3"/>
          <p:cNvPicPr>
            <a:picLocks noChangeAspect="1" noChangeArrowheads="1"/>
          </p:cNvPicPr>
          <p:nvPr/>
        </p:nvPicPr>
        <p:blipFill>
          <a:blip r:embed="rId7" cstate="print"/>
          <a:srcRect/>
          <a:stretch>
            <a:fillRect/>
          </a:stretch>
        </p:blipFill>
        <p:spPr bwMode="auto">
          <a:xfrm>
            <a:off x="403662" y="4336473"/>
            <a:ext cx="3840427" cy="2300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72145" y="764704"/>
            <a:ext cx="8229601" cy="787005"/>
          </a:xfr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a:normAutofit/>
          </a:bodyPr>
          <a:lstStyle/>
          <a:p>
            <a:pPr algn="ctr"/>
            <a:r>
              <a:rPr lang="fr-FR" dirty="0" smtClean="0"/>
              <a:t>b</a:t>
            </a:r>
            <a:r>
              <a:rPr lang="fr-FR" sz="4000" dirty="0" smtClean="0"/>
              <a:t>- Schéma </a:t>
            </a:r>
            <a:r>
              <a:rPr lang="fr-FR" sz="4000" dirty="0" smtClean="0"/>
              <a:t>récapitulative</a:t>
            </a:r>
            <a:endParaRPr lang="fr-FR" sz="4000" dirty="0"/>
          </a:p>
        </p:txBody>
      </p:sp>
      <p:pic>
        <p:nvPicPr>
          <p:cNvPr id="8193" name="Picture 1"/>
          <p:cNvPicPr>
            <a:picLocks noGrp="1" noChangeAspect="1" noChangeArrowheads="1"/>
          </p:cNvPicPr>
          <p:nvPr>
            <p:ph idx="1"/>
          </p:nvPr>
        </p:nvPicPr>
        <p:blipFill>
          <a:blip r:embed="rId3" cstate="print"/>
          <a:stretch>
            <a:fillRect/>
          </a:stretch>
        </p:blipFill>
        <p:spPr bwMode="auto">
          <a:xfrm>
            <a:off x="719403" y="1935164"/>
            <a:ext cx="10849205" cy="4389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36617" y="593251"/>
            <a:ext cx="8562109" cy="636680"/>
          </a:xfrm>
          <a:solidFill>
            <a:schemeClr val="accent1">
              <a:lumMod val="60000"/>
              <a:lumOff val="40000"/>
            </a:schemeClr>
          </a:solidFill>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fr-FR" sz="4400" dirty="0" smtClean="0"/>
              <a:t>D’autre </a:t>
            </a:r>
            <a:r>
              <a:rPr lang="fr-FR" sz="4400" dirty="0" smtClean="0"/>
              <a:t>exemples</a:t>
            </a:r>
            <a:endParaRPr lang="fr-FR" sz="4400" dirty="0"/>
          </a:p>
        </p:txBody>
      </p:sp>
      <p:sp>
        <p:nvSpPr>
          <p:cNvPr id="3" name="Espace réservé du contenu 2"/>
          <p:cNvSpPr>
            <a:spLocks noGrp="1"/>
          </p:cNvSpPr>
          <p:nvPr>
            <p:ph idx="1"/>
          </p:nvPr>
        </p:nvSpPr>
        <p:spPr>
          <a:xfrm>
            <a:off x="609600" y="1600202"/>
            <a:ext cx="6350496" cy="2833254"/>
          </a:xfrm>
        </p:spPr>
        <p:txBody>
          <a:bodyPr>
            <a:normAutofit/>
          </a:bodyPr>
          <a:lstStyle/>
          <a:p>
            <a:pPr marL="457200" indent="-457200">
              <a:buFont typeface="+mj-lt"/>
              <a:buAutoNum type="arabicPeriod"/>
            </a:pPr>
            <a:r>
              <a:rPr lang="fr-FR" sz="2400" dirty="0" smtClean="0"/>
              <a:t>La </a:t>
            </a:r>
            <a:r>
              <a:rPr lang="fr-FR" sz="2400" dirty="0" smtClean="0"/>
              <a:t>création </a:t>
            </a:r>
            <a:r>
              <a:rPr lang="fr-FR" sz="2400" dirty="0" smtClean="0"/>
              <a:t>d'électricité.</a:t>
            </a:r>
          </a:p>
          <a:p>
            <a:pPr marL="457200" indent="-457200">
              <a:buFont typeface="+mj-lt"/>
              <a:buAutoNum type="arabicPeriod"/>
            </a:pPr>
            <a:r>
              <a:rPr lang="fr-FR" sz="2400" dirty="0" smtClean="0"/>
              <a:t>La </a:t>
            </a:r>
            <a:r>
              <a:rPr lang="fr-FR" sz="2400" dirty="0" smtClean="0"/>
              <a:t>transformation des algues </a:t>
            </a:r>
            <a:r>
              <a:rPr lang="fr-FR" sz="2400" dirty="0" smtClean="0"/>
              <a:t> en matériaux</a:t>
            </a:r>
            <a:endParaRPr lang="fr-FR" sz="2400" dirty="0" smtClean="0"/>
          </a:p>
          <a:p>
            <a:pPr marL="457200" indent="-457200">
              <a:buFont typeface="+mj-lt"/>
              <a:buAutoNum type="arabicPeriod"/>
            </a:pPr>
            <a:r>
              <a:rPr lang="fr-FR" sz="2400" dirty="0" smtClean="0"/>
              <a:t>L'utilisation </a:t>
            </a:r>
            <a:r>
              <a:rPr lang="fr-FR" sz="2400" dirty="0" smtClean="0"/>
              <a:t>des algues </a:t>
            </a:r>
            <a:r>
              <a:rPr lang="fr-FR" sz="2400" dirty="0" smtClean="0"/>
              <a:t>en cosmétique.</a:t>
            </a:r>
            <a:endParaRPr lang="fr-FR" sz="2400" dirty="0" smtClean="0"/>
          </a:p>
          <a:p>
            <a:pPr marL="457200" indent="-457200">
              <a:buFont typeface="+mj-lt"/>
              <a:buAutoNum type="arabicPeriod"/>
            </a:pPr>
            <a:r>
              <a:rPr lang="fr-FR" sz="2400" dirty="0" smtClean="0"/>
              <a:t>La </a:t>
            </a:r>
            <a:r>
              <a:rPr lang="fr-FR" sz="2400" dirty="0" smtClean="0"/>
              <a:t>cuisine aux </a:t>
            </a:r>
            <a:r>
              <a:rPr lang="fr-FR" sz="2400" dirty="0" smtClean="0"/>
              <a:t>algues.</a:t>
            </a:r>
          </a:p>
          <a:p>
            <a:pPr marL="457200" indent="-457200">
              <a:buFont typeface="+mj-lt"/>
              <a:buAutoNum type="arabicPeriod"/>
            </a:pPr>
            <a:r>
              <a:rPr lang="fr-FR" sz="2400" dirty="0" smtClean="0"/>
              <a:t>Production des compléments alimentaires à partir des micro algues tels que : Spiruline </a:t>
            </a:r>
            <a:endParaRPr lang="fr-FR" sz="2400" dirty="0"/>
          </a:p>
        </p:txBody>
      </p:sp>
      <p:pic>
        <p:nvPicPr>
          <p:cNvPr id="5121" name="Picture 1"/>
          <p:cNvPicPr>
            <a:picLocks noChangeAspect="1" noChangeArrowheads="1"/>
          </p:cNvPicPr>
          <p:nvPr/>
        </p:nvPicPr>
        <p:blipFill>
          <a:blip r:embed="rId3" cstate="print"/>
          <a:srcRect/>
          <a:stretch>
            <a:fillRect/>
          </a:stretch>
        </p:blipFill>
        <p:spPr bwMode="auto">
          <a:xfrm>
            <a:off x="7152118" y="1844824"/>
            <a:ext cx="4512501" cy="2448272"/>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7056107" y="4437112"/>
            <a:ext cx="4704523" cy="1955750"/>
          </a:xfrm>
          <a:prstGeom prst="rect">
            <a:avLst/>
          </a:prstGeom>
          <a:noFill/>
          <a:ln w="9525">
            <a:noFill/>
            <a:miter lim="800000"/>
            <a:headEnd/>
            <a:tailEnd/>
          </a:ln>
          <a:effectLst/>
        </p:spPr>
      </p:pic>
      <p:pic>
        <p:nvPicPr>
          <p:cNvPr id="2052" name="Picture 4" descr="Achat Spiruline Bio - 200 comprimés pas cher - France Spiruline"/>
          <p:cNvPicPr>
            <a:picLocks noChangeAspect="1" noChangeArrowheads="1"/>
          </p:cNvPicPr>
          <p:nvPr/>
        </p:nvPicPr>
        <p:blipFill>
          <a:blip r:embed="rId5" cstate="print"/>
          <a:srcRect/>
          <a:stretch>
            <a:fillRect/>
          </a:stretch>
        </p:blipFill>
        <p:spPr bwMode="auto">
          <a:xfrm>
            <a:off x="598918" y="4592798"/>
            <a:ext cx="1922607" cy="1920203"/>
          </a:xfrm>
          <a:prstGeom prst="rect">
            <a:avLst/>
          </a:prstGeom>
          <a:noFill/>
        </p:spPr>
      </p:pic>
      <p:pic>
        <p:nvPicPr>
          <p:cNvPr id="9" name="Picture 4"/>
          <p:cNvPicPr>
            <a:picLocks noChangeAspect="1" noChangeArrowheads="1"/>
          </p:cNvPicPr>
          <p:nvPr/>
        </p:nvPicPr>
        <p:blipFill>
          <a:blip r:embed="rId6" cstate="print"/>
          <a:srcRect r="32768"/>
          <a:stretch>
            <a:fillRect/>
          </a:stretch>
        </p:blipFill>
        <p:spPr bwMode="auto">
          <a:xfrm>
            <a:off x="4036547" y="4910546"/>
            <a:ext cx="3001562" cy="1426170"/>
          </a:xfrm>
          <a:prstGeom prst="rect">
            <a:avLst/>
          </a:prstGeom>
          <a:noFill/>
          <a:ln w="9525">
            <a:noFill/>
            <a:miter lim="800000"/>
            <a:headEnd/>
            <a:tailEnd/>
          </a:ln>
          <a:effectLst/>
        </p:spPr>
      </p:pic>
      <p:pic>
        <p:nvPicPr>
          <p:cNvPr id="2054" name="Picture 6" descr="Nature's Way Complément alimentaire Chlorella - Extraits de ..."/>
          <p:cNvPicPr>
            <a:picLocks noChangeAspect="1" noChangeArrowheads="1"/>
          </p:cNvPicPr>
          <p:nvPr/>
        </p:nvPicPr>
        <p:blipFill>
          <a:blip r:embed="rId7"/>
          <a:srcRect/>
          <a:stretch>
            <a:fillRect/>
          </a:stretch>
        </p:blipFill>
        <p:spPr bwMode="auto">
          <a:xfrm>
            <a:off x="2327563" y="4544290"/>
            <a:ext cx="1386897" cy="199447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3965" y="1510145"/>
            <a:ext cx="11817926" cy="5347855"/>
          </a:xfrm>
        </p:spPr>
        <p:txBody>
          <a:bodyPr>
            <a:noAutofit/>
          </a:bodyPr>
          <a:lstStyle/>
          <a:p>
            <a:pPr>
              <a:buNone/>
            </a:pPr>
            <a:r>
              <a:rPr lang="fr-FR" sz="2200" b="1" cap="all" dirty="0" smtClean="0">
                <a:ln w="9000" cmpd="sng">
                  <a:solidFill>
                    <a:srgbClr val="7030A0"/>
                  </a:solidFill>
                  <a:prstDash val="solid"/>
                </a:ln>
                <a:solidFill>
                  <a:srgbClr val="7030A0"/>
                </a:solidFill>
                <a:effectLst>
                  <a:reflection blurRad="12700" stA="28000" endPos="45000" dist="1000" dir="5400000" sy="-100000" algn="bl" rotWithShape="0"/>
                </a:effectLst>
              </a:rPr>
              <a:t>Avancées technologiques :</a:t>
            </a:r>
          </a:p>
          <a:p>
            <a:pPr>
              <a:buBlip>
                <a:blip r:embed="rId3"/>
              </a:buBlip>
            </a:pPr>
            <a:r>
              <a:rPr lang="fr-FR" sz="2400" dirty="0" smtClean="0"/>
              <a:t>Développements biotechnologiques de plus en plus rapides. </a:t>
            </a:r>
          </a:p>
          <a:p>
            <a:pPr>
              <a:buBlip>
                <a:blip r:embed="rId3"/>
              </a:buBlip>
            </a:pPr>
            <a:r>
              <a:rPr lang="fr-FR" sz="2400" dirty="0" smtClean="0"/>
              <a:t>Disponibilité d’enzymes et de systèmes de fermentation.  </a:t>
            </a:r>
          </a:p>
          <a:p>
            <a:pPr>
              <a:buBlip>
                <a:blip r:embed="rId3"/>
              </a:buBlip>
            </a:pPr>
            <a:r>
              <a:rPr lang="fr-FR" sz="2400" dirty="0" smtClean="0"/>
              <a:t>Enzymes de plus en plus résistantes et moins coûteuses à produire (utilisation dans l’industrie papetière, textile, agro-alimentaire, …). </a:t>
            </a:r>
          </a:p>
          <a:p>
            <a:pPr>
              <a:buNone/>
            </a:pPr>
            <a:r>
              <a:rPr lang="fr-FR" sz="2200" b="1" cap="all" dirty="0" smtClean="0">
                <a:ln w="9000" cmpd="sng">
                  <a:solidFill>
                    <a:srgbClr val="7030A0"/>
                  </a:solidFill>
                  <a:prstDash val="solid"/>
                </a:ln>
                <a:solidFill>
                  <a:srgbClr val="7030A0"/>
                </a:solidFill>
                <a:effectLst>
                  <a:reflection blurRad="12700" stA="28000" endPos="45000" dist="1000" dir="5400000" sy="-100000" algn="bl" rotWithShape="0"/>
                </a:effectLst>
              </a:rPr>
              <a:t>Bénéfices économiques et environnementaux :</a:t>
            </a:r>
          </a:p>
          <a:p>
            <a:pPr>
              <a:buBlip>
                <a:blip r:embed="rId3"/>
              </a:buBlip>
            </a:pPr>
            <a:r>
              <a:rPr lang="fr-FR" sz="2400" dirty="0" smtClean="0"/>
              <a:t>Impact environnemental réduit (GHG, VOC, …).  </a:t>
            </a:r>
          </a:p>
          <a:p>
            <a:pPr>
              <a:buBlip>
                <a:blip r:embed="rId3"/>
              </a:buBlip>
            </a:pPr>
            <a:r>
              <a:rPr lang="fr-FR" sz="2400" dirty="0" smtClean="0"/>
              <a:t>Coûts d’exploitation plus bas.</a:t>
            </a:r>
          </a:p>
          <a:p>
            <a:pPr>
              <a:buBlip>
                <a:blip r:embed="rId3"/>
              </a:buBlip>
            </a:pPr>
            <a:r>
              <a:rPr lang="fr-FR" sz="2400" dirty="0" smtClean="0"/>
              <a:t>CAPEX réduits (outils de production plus simples, de taille réduite).</a:t>
            </a:r>
          </a:p>
          <a:p>
            <a:pPr>
              <a:buBlip>
                <a:blip r:embed="rId3"/>
              </a:buBlip>
            </a:pPr>
            <a:r>
              <a:rPr lang="fr-FR" sz="2400" dirty="0" smtClean="0"/>
              <a:t>Réaction plus rapides et meilleur rendement avec pureté du produit final . </a:t>
            </a:r>
          </a:p>
          <a:p>
            <a:pPr>
              <a:buBlip>
                <a:blip r:embed="rId3"/>
              </a:buBlip>
            </a:pPr>
            <a:r>
              <a:rPr lang="fr-FR" sz="2400" dirty="0" smtClean="0"/>
              <a:t>Réduction de la consommation d’énergie  moins de déchets et de résidus.</a:t>
            </a:r>
          </a:p>
          <a:p>
            <a:pPr>
              <a:buBlip>
                <a:blip r:embed="rId3"/>
              </a:buBlip>
            </a:pPr>
            <a:r>
              <a:rPr lang="fr-FR" sz="2400" dirty="0" smtClean="0"/>
              <a:t>Recours à la biotechnologie  pour le développement de nouveaux produits (Davos 2004).</a:t>
            </a:r>
          </a:p>
        </p:txBody>
      </p:sp>
      <p:sp>
        <p:nvSpPr>
          <p:cNvPr id="4" name="Titre 5"/>
          <p:cNvSpPr>
            <a:spLocks noGrp="1"/>
          </p:cNvSpPr>
          <p:nvPr>
            <p:ph type="title"/>
          </p:nvPr>
        </p:nvSpPr>
        <p:spPr>
          <a:xfrm>
            <a:off x="540327" y="212727"/>
            <a:ext cx="11346873" cy="53541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b="1" dirty="0" smtClean="0">
                <a:ln w="10541" cmpd="sng">
                  <a:solidFill>
                    <a:schemeClr val="bg1"/>
                  </a:solidFill>
                  <a:prstDash val="solid"/>
                </a:ln>
                <a:solidFill>
                  <a:schemeClr val="bg1"/>
                </a:solidFill>
              </a:rPr>
              <a:t>Conclusion</a:t>
            </a:r>
            <a:endParaRPr lang="fr-FR" b="1" dirty="0">
              <a:ln w="10541" cmpd="sng">
                <a:solidFill>
                  <a:schemeClr val="bg1"/>
                </a:solidFill>
                <a:prstDash val="solid"/>
              </a:ln>
              <a:solidFill>
                <a:schemeClr val="bg1"/>
              </a:solidFill>
            </a:endParaRPr>
          </a:p>
        </p:txBody>
      </p:sp>
      <p:sp>
        <p:nvSpPr>
          <p:cNvPr id="5" name="ZoneTexte 4"/>
          <p:cNvSpPr txBox="1"/>
          <p:nvPr/>
        </p:nvSpPr>
        <p:spPr>
          <a:xfrm>
            <a:off x="332510" y="789709"/>
            <a:ext cx="11859490" cy="769441"/>
          </a:xfrm>
          <a:prstGeom prst="rect">
            <a:avLst/>
          </a:prstGeom>
          <a:noFill/>
        </p:spPr>
        <p:txBody>
          <a:bodyPr wrap="square" rtlCol="0">
            <a:spAutoFit/>
          </a:bodyPr>
          <a:lstStyle/>
          <a:p>
            <a:r>
              <a:rPr lang="fr-FR" sz="2200" dirty="0" smtClean="0"/>
              <a:t>La </a:t>
            </a:r>
            <a:r>
              <a:rPr lang="fr-FR"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Biotechnologie blanche</a:t>
            </a:r>
            <a:r>
              <a:rPr lang="fr-FR" sz="2200" dirty="0" smtClean="0"/>
              <a:t> doit être développée et soutenue car elle offre plusieurs opportunités notamment : </a:t>
            </a:r>
            <a:endParaRPr lang="fr-FR" sz="2200" dirty="0"/>
          </a:p>
        </p:txBody>
      </p:sp>
      <p:pic>
        <p:nvPicPr>
          <p:cNvPr id="3075" name="Picture 3" descr="C:\Users\DELL\Downloads\5a28c3c29baeb2.6895204515126209946377.png"/>
          <p:cNvPicPr>
            <a:picLocks noChangeAspect="1" noChangeArrowheads="1"/>
          </p:cNvPicPr>
          <p:nvPr/>
        </p:nvPicPr>
        <p:blipFill>
          <a:blip r:embed="rId4" cstate="print"/>
          <a:srcRect/>
          <a:stretch>
            <a:fillRect/>
          </a:stretch>
        </p:blipFill>
        <p:spPr bwMode="auto">
          <a:xfrm>
            <a:off x="9655321" y="3417310"/>
            <a:ext cx="2176462" cy="2781777"/>
          </a:xfrm>
          <a:prstGeom prst="rect">
            <a:avLst/>
          </a:prstGeom>
          <a:noFill/>
        </p:spPr>
      </p:pic>
      <p:pic>
        <p:nvPicPr>
          <p:cNvPr id="3076" name="Picture 4" descr="C:\Users\DELL\Downloads\kisspng-eco-cities-solar-panel-renewable-energy-windmill-environmentally-friendly-green-city-5a96a364c37072.9347068315198216688005.png"/>
          <p:cNvPicPr>
            <a:picLocks noChangeAspect="1" noChangeArrowheads="1"/>
          </p:cNvPicPr>
          <p:nvPr/>
        </p:nvPicPr>
        <p:blipFill>
          <a:blip r:embed="rId5" cstate="print"/>
          <a:srcRect/>
          <a:stretch>
            <a:fillRect/>
          </a:stretch>
        </p:blipFill>
        <p:spPr bwMode="auto">
          <a:xfrm>
            <a:off x="8754341" y="1314016"/>
            <a:ext cx="3174423" cy="13668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35000" r="-3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85999" y="365126"/>
            <a:ext cx="8278091" cy="854074"/>
          </a:xfrm>
        </p:spPr>
        <p:style>
          <a:lnRef idx="1">
            <a:schemeClr val="accent1"/>
          </a:lnRef>
          <a:fillRef idx="2">
            <a:schemeClr val="accent1"/>
          </a:fillRef>
          <a:effectRef idx="1">
            <a:schemeClr val="accent1"/>
          </a:effectRef>
          <a:fontRef idx="minor">
            <a:schemeClr val="dk1"/>
          </a:fontRef>
        </p:style>
        <p:txBody>
          <a:bodyPr/>
          <a:lstStyle/>
          <a:p>
            <a:pPr algn="ctr"/>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Références</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Espace réservé du contenu 2"/>
          <p:cNvSpPr>
            <a:spLocks noGrp="1"/>
          </p:cNvSpPr>
          <p:nvPr>
            <p:ph idx="1"/>
          </p:nvPr>
        </p:nvSpPr>
        <p:spPr>
          <a:xfrm>
            <a:off x="838200" y="1620982"/>
            <a:ext cx="10515600" cy="4253345"/>
          </a:xfrm>
        </p:spPr>
        <p:txBody>
          <a:bodyPr>
            <a:normAutofit lnSpcReduction="10000"/>
          </a:bodyPr>
          <a:lstStyle/>
          <a:p>
            <a:r>
              <a:rPr lang="fr-FR" dirty="0" smtClean="0">
                <a:hlinkClick r:id="rId3"/>
              </a:rPr>
              <a:t>https://www.futura-sciences.com/sciences/definitions/chimie-biotechnologie-blanche-15598</a:t>
            </a:r>
            <a:r>
              <a:rPr lang="fr-FR" dirty="0" smtClean="0">
                <a:hlinkClick r:id="rId3"/>
              </a:rPr>
              <a:t>/</a:t>
            </a:r>
            <a:endParaRPr lang="fr-FR" dirty="0" smtClean="0"/>
          </a:p>
          <a:p>
            <a:r>
              <a:rPr lang="fr-FR" dirty="0" smtClean="0">
                <a:hlinkClick r:id="rId4"/>
              </a:rPr>
              <a:t>https://www.nicolas-ogier.fr/glossaire/biotechnologie-blanche</a:t>
            </a:r>
            <a:r>
              <a:rPr lang="fr-FR" dirty="0" smtClean="0">
                <a:hlinkClick r:id="rId4"/>
              </a:rPr>
              <a:t>/</a:t>
            </a:r>
            <a:endParaRPr lang="fr-FR" dirty="0" smtClean="0"/>
          </a:p>
          <a:p>
            <a:r>
              <a:rPr lang="fr-FR" dirty="0" smtClean="0">
                <a:hlinkClick r:id="rId5"/>
              </a:rPr>
              <a:t>http://</a:t>
            </a:r>
            <a:r>
              <a:rPr lang="fr-FR" dirty="0" smtClean="0">
                <a:hlinkClick r:id="rId5"/>
              </a:rPr>
              <a:t>biotechnologie2.blogspot.com/p/biotechnologie-blanche.html</a:t>
            </a:r>
            <a:endParaRPr lang="fr-FR" dirty="0" smtClean="0"/>
          </a:p>
          <a:p>
            <a:r>
              <a:rPr lang="fr-FR" dirty="0" smtClean="0">
                <a:hlinkClick r:id="rId6"/>
              </a:rPr>
              <a:t>https://</a:t>
            </a:r>
            <a:r>
              <a:rPr lang="fr-FR" dirty="0" smtClean="0">
                <a:hlinkClick r:id="rId6"/>
              </a:rPr>
              <a:t>conseilnationalducuir.org/dossiers-decouverte/qu-est-ce-que-le-cuir</a:t>
            </a:r>
            <a:endParaRPr lang="fr-FR" dirty="0" smtClean="0"/>
          </a:p>
          <a:p>
            <a:r>
              <a:rPr lang="fr-FR" dirty="0" smtClean="0">
                <a:hlinkClick r:id="rId7"/>
              </a:rPr>
              <a:t>https://</a:t>
            </a:r>
            <a:r>
              <a:rPr lang="fr-FR" dirty="0" smtClean="0">
                <a:hlinkClick r:id="rId7"/>
              </a:rPr>
              <a:t>www.futura-sciences.com/sciences/questions-reponses/physique-fabrique-t-on-papier-6258/</a:t>
            </a:r>
            <a:endParaRPr lang="fr-FR" dirty="0" smtClean="0"/>
          </a:p>
          <a:p>
            <a:r>
              <a:rPr lang="fr-FR" dirty="0" smtClean="0">
                <a:hlinkClick r:id="rId8"/>
              </a:rPr>
              <a:t>https://</a:t>
            </a:r>
            <a:r>
              <a:rPr lang="fr-FR" dirty="0" smtClean="0">
                <a:hlinkClick r:id="rId8"/>
              </a:rPr>
              <a:t>www.connaissancedesenergies.org/fiche-pedagogique/biocarburant</a:t>
            </a:r>
            <a:endParaRPr lang="fr-FR"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7000" r="-17000"/>
          </a:stretch>
        </a:blipFill>
        <a:effectLst/>
      </p:bgPr>
    </p:bg>
    <p:spTree>
      <p:nvGrpSpPr>
        <p:cNvPr id="1" name=""/>
        <p:cNvGrpSpPr/>
        <p:nvPr/>
      </p:nvGrpSpPr>
      <p:grpSpPr>
        <a:xfrm>
          <a:off x="0" y="0"/>
          <a:ext cx="0" cy="0"/>
          <a:chOff x="0" y="0"/>
          <a:chExt cx="0" cy="0"/>
        </a:xfrm>
      </p:grpSpPr>
      <p:pic>
        <p:nvPicPr>
          <p:cNvPr id="1026" name="Picture 2" descr="C:\Users\DELL\Downloads\kisspng-biotechnology-fermentation-organization-business-tecnology-5ac8d8336da5d2.5008080715231119874491.png"/>
          <p:cNvPicPr>
            <a:picLocks noChangeAspect="1" noChangeArrowheads="1"/>
          </p:cNvPicPr>
          <p:nvPr/>
        </p:nvPicPr>
        <p:blipFill>
          <a:blip r:embed="rId3"/>
          <a:srcRect/>
          <a:stretch>
            <a:fillRect/>
          </a:stretch>
        </p:blipFill>
        <p:spPr bwMode="auto">
          <a:xfrm>
            <a:off x="692726" y="235529"/>
            <a:ext cx="4964533" cy="4104014"/>
          </a:xfrm>
          <a:prstGeom prst="rect">
            <a:avLst/>
          </a:prstGeom>
          <a:noFill/>
        </p:spPr>
      </p:pic>
      <p:sp>
        <p:nvSpPr>
          <p:cNvPr id="5" name="ZoneTexte 4"/>
          <p:cNvSpPr txBox="1"/>
          <p:nvPr/>
        </p:nvSpPr>
        <p:spPr>
          <a:xfrm>
            <a:off x="5611091" y="3519055"/>
            <a:ext cx="5749636" cy="2800767"/>
          </a:xfrm>
          <a:prstGeom prst="rect">
            <a:avLst/>
          </a:prstGeom>
          <a:noFill/>
        </p:spPr>
        <p:txBody>
          <a:bodyPr wrap="square" rtlCol="0">
            <a:spAutoFit/>
          </a:bodyPr>
          <a:lstStyle/>
          <a:p>
            <a:pPr algn="ctr"/>
            <a:r>
              <a:rPr lang="fr-FR" sz="8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itchFamily="66" charset="0"/>
              </a:rPr>
              <a:t>Merci pour votre attention</a:t>
            </a:r>
            <a:endParaRPr lang="fr-FR"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7000" r="-27000"/>
          </a:stretch>
        </a:blip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a:xfrm>
            <a:off x="838200" y="309708"/>
            <a:ext cx="10515600" cy="812510"/>
          </a:xfrm>
        </p:spPr>
        <p:style>
          <a:lnRef idx="1">
            <a:schemeClr val="accent1"/>
          </a:lnRef>
          <a:fillRef idx="2">
            <a:schemeClr val="accent1"/>
          </a:fillRef>
          <a:effectRef idx="1">
            <a:schemeClr val="accent1"/>
          </a:effectRef>
          <a:fontRef idx="minor">
            <a:schemeClr val="dk1"/>
          </a:fontRef>
        </p:style>
        <p:txBody>
          <a:bodyPr/>
          <a:lstStyle/>
          <a:p>
            <a:pPr algn="ctr"/>
            <a:r>
              <a:rPr lang="fr-FR" b="1" dirty="0" smtClean="0">
                <a:ln w="10541" cmpd="sng">
                  <a:solidFill>
                    <a:schemeClr val="bg1"/>
                  </a:solidFill>
                  <a:prstDash val="solid"/>
                </a:ln>
                <a:solidFill>
                  <a:schemeClr val="bg1"/>
                </a:solidFill>
              </a:rPr>
              <a:t>Définition de la biotechnologie</a:t>
            </a:r>
            <a:endParaRPr lang="fr-FR" b="1" dirty="0">
              <a:ln w="10541" cmpd="sng">
                <a:solidFill>
                  <a:schemeClr val="bg1"/>
                </a:solidFill>
                <a:prstDash val="solid"/>
              </a:ln>
              <a:solidFill>
                <a:schemeClr val="bg1"/>
              </a:solidFill>
            </a:endParaRPr>
          </a:p>
        </p:txBody>
      </p:sp>
      <p:sp>
        <p:nvSpPr>
          <p:cNvPr id="9" name="Espace réservé du contenu 8">
            <a:extLst>
              <a:ext uri="{FF2B5EF4-FFF2-40B4-BE49-F238E27FC236}">
                <a16:creationId xmlns="" xmlns:a16="http://schemas.microsoft.com/office/drawing/2014/main" id="{E1F39302-C582-441D-90B7-B84EAFD3BEDC}"/>
              </a:ext>
            </a:extLst>
          </p:cNvPr>
          <p:cNvSpPr txBox="1">
            <a:spLocks noGrp="1"/>
          </p:cNvSpPr>
          <p:nvPr>
            <p:ph idx="1"/>
          </p:nvPr>
        </p:nvSpPr>
        <p:spPr>
          <a:xfrm>
            <a:off x="346365" y="1285298"/>
            <a:ext cx="10515600" cy="2990562"/>
          </a:xfrm>
          <a:prstGeom prst="rect">
            <a:avLst/>
          </a:prstGeom>
          <a:noFill/>
        </p:spPr>
        <p:txBody>
          <a:bodyPr wrap="square" rtlCol="0">
            <a:spAutoFit/>
          </a:bodyPr>
          <a:lstStyle/>
          <a:p>
            <a:pPr algn="just">
              <a:lnSpc>
                <a:spcPct val="150000"/>
              </a:lnSpc>
            </a:pPr>
            <a:r>
              <a:rPr lang="fr-FR" sz="2400" dirty="0">
                <a:cs typeface="Times New Roman" panose="02020603050405020304" pitchFamily="18" charset="0"/>
              </a:rPr>
              <a:t>La </a:t>
            </a:r>
            <a:r>
              <a:rPr lang="fr-FR" sz="2400" b="1" dirty="0">
                <a:ln w="10541" cmpd="sng">
                  <a:solidFill>
                    <a:srgbClr val="002060"/>
                  </a:solidFill>
                  <a:prstDash val="solid"/>
                </a:ln>
                <a:solidFill>
                  <a:srgbClr val="002060"/>
                </a:solidFill>
                <a:cs typeface="Times New Roman" panose="02020603050405020304" pitchFamily="18" charset="0"/>
              </a:rPr>
              <a:t>biotechnologie</a:t>
            </a:r>
            <a:r>
              <a:rPr lang="fr-FR" sz="2400" dirty="0">
                <a:cs typeface="Times New Roman" panose="02020603050405020304" pitchFamily="18" charset="0"/>
              </a:rPr>
              <a:t> est un domaine qui </a:t>
            </a:r>
            <a:r>
              <a:rPr lang="fr-FR" sz="2400" dirty="0" smtClean="0">
                <a:cs typeface="Times New Roman" panose="02020603050405020304" pitchFamily="18" charset="0"/>
              </a:rPr>
              <a:t>regroupe </a:t>
            </a:r>
            <a:r>
              <a:rPr lang="fr-FR" sz="2400" dirty="0">
                <a:cs typeface="Times New Roman" panose="02020603050405020304" pitchFamily="18" charset="0"/>
              </a:rPr>
              <a:t>l'ensemble des technologies et applications ayant recours à l'utilisation ou à la modification de matériaux vivants dans un objectif de </a:t>
            </a:r>
            <a:r>
              <a:rPr lang="fr-FR" sz="2400" b="1" dirty="0">
                <a:cs typeface="Times New Roman" panose="02020603050405020304" pitchFamily="18" charset="0"/>
              </a:rPr>
              <a:t>recherche scientifique </a:t>
            </a:r>
            <a:r>
              <a:rPr lang="fr-FR" sz="2400" dirty="0">
                <a:cs typeface="Times New Roman" panose="02020603050405020304" pitchFamily="18" charset="0"/>
              </a:rPr>
              <a:t>pour accroître les connaissances humaines, ou dans un objectif </a:t>
            </a:r>
            <a:r>
              <a:rPr lang="fr-FR" sz="2400" b="1" dirty="0">
                <a:cs typeface="Times New Roman" panose="02020603050405020304" pitchFamily="18" charset="0"/>
              </a:rPr>
              <a:t>commercial</a:t>
            </a:r>
            <a:r>
              <a:rPr lang="fr-FR" sz="2400" dirty="0">
                <a:cs typeface="Times New Roman" panose="02020603050405020304" pitchFamily="18" charset="0"/>
              </a:rPr>
              <a:t> afin de créer un produit ou service</a:t>
            </a:r>
            <a:r>
              <a:rPr lang="fr-FR" sz="2400" dirty="0" smtClean="0">
                <a:cs typeface="Times New Roman" panose="02020603050405020304" pitchFamily="18" charset="0"/>
              </a:rPr>
              <a:t>.</a:t>
            </a:r>
          </a:p>
          <a:p>
            <a:pPr algn="just">
              <a:lnSpc>
                <a:spcPct val="150000"/>
              </a:lnSpc>
            </a:pPr>
            <a:r>
              <a:rPr lang="fr-FR" sz="2400" dirty="0" smtClean="0">
                <a:cs typeface="Times New Roman" panose="02020603050405020304" pitchFamily="18" charset="0"/>
              </a:rPr>
              <a:t>La biotechnologie est classée en </a:t>
            </a:r>
            <a:r>
              <a:rPr lang="fr-FR" sz="2400" b="1" dirty="0" smtClean="0">
                <a:cs typeface="Times New Roman" panose="02020603050405020304" pitchFamily="18" charset="0"/>
              </a:rPr>
              <a:t>deux types </a:t>
            </a:r>
            <a:r>
              <a:rPr lang="fr-FR" sz="2400" dirty="0" smtClean="0">
                <a:cs typeface="Times New Roman" panose="02020603050405020304" pitchFamily="18" charset="0"/>
              </a:rPr>
              <a:t>:</a:t>
            </a:r>
            <a:endParaRPr lang="fr-FR" sz="2400" dirty="0">
              <a:cs typeface="Times New Roman" panose="02020603050405020304" pitchFamily="18" charset="0"/>
            </a:endParaRPr>
          </a:p>
        </p:txBody>
      </p:sp>
      <p:graphicFrame>
        <p:nvGraphicFramePr>
          <p:cNvPr id="10" name="Espace réservé du contenu 3"/>
          <p:cNvGraphicFramePr>
            <a:graphicFrameLocks/>
          </p:cNvGraphicFramePr>
          <p:nvPr/>
        </p:nvGraphicFramePr>
        <p:xfrm>
          <a:off x="1004455" y="4419599"/>
          <a:ext cx="10287000" cy="2117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Users\DELL\Downloads\kisspng-microbiology-microorganism-laboratory-clip-art-microbiology-cliparts-5aaabbe663aa24.7198194815211386624082.png"/>
          <p:cNvPicPr>
            <a:picLocks noChangeAspect="1" noChangeArrowheads="1"/>
          </p:cNvPicPr>
          <p:nvPr/>
        </p:nvPicPr>
        <p:blipFill>
          <a:blip r:embed="rId7" cstate="print"/>
          <a:srcRect/>
          <a:stretch>
            <a:fillRect/>
          </a:stretch>
        </p:blipFill>
        <p:spPr bwMode="auto">
          <a:xfrm>
            <a:off x="10904181" y="2109067"/>
            <a:ext cx="1080000" cy="1080000"/>
          </a:xfrm>
          <a:prstGeom prst="rect">
            <a:avLst/>
          </a:prstGeom>
          <a:noFill/>
        </p:spPr>
      </p:pic>
    </p:spTree>
    <p:extLst>
      <p:ext uri="{BB962C8B-B14F-4D97-AF65-F5344CB8AC3E}">
        <p14:creationId xmlns="" xmlns:p14="http://schemas.microsoft.com/office/powerpoint/2010/main" val="409854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7000" r="-27000"/>
          </a:stretch>
        </a:blipFill>
        <a:effectLst/>
      </p:bgPr>
    </p:bg>
    <p:spTree>
      <p:nvGrpSpPr>
        <p:cNvPr id="1" name=""/>
        <p:cNvGrpSpPr/>
        <p:nvPr/>
      </p:nvGrpSpPr>
      <p:grpSpPr>
        <a:xfrm>
          <a:off x="0" y="0"/>
          <a:ext cx="0" cy="0"/>
          <a:chOff x="0" y="0"/>
          <a:chExt cx="0" cy="0"/>
        </a:xfrm>
      </p:grpSpPr>
      <p:graphicFrame>
        <p:nvGraphicFramePr>
          <p:cNvPr id="4" name="Diagramme 3">
            <a:extLst>
              <a:ext uri="{FF2B5EF4-FFF2-40B4-BE49-F238E27FC236}">
                <a16:creationId xmlns="" xmlns:a16="http://schemas.microsoft.com/office/drawing/2014/main" id="{438211AB-5DBD-42AA-BAE7-4484284C7076}"/>
              </a:ext>
            </a:extLst>
          </p:cNvPr>
          <p:cNvGraphicFramePr/>
          <p:nvPr>
            <p:extLst>
              <p:ext uri="{D42A27DB-BD31-4B8C-83A1-F6EECF244321}">
                <p14:modId xmlns="" xmlns:p14="http://schemas.microsoft.com/office/powerpoint/2010/main" val="10010124"/>
              </p:ext>
            </p:extLst>
          </p:nvPr>
        </p:nvGraphicFramePr>
        <p:xfrm>
          <a:off x="2032000" y="1177636"/>
          <a:ext cx="8128000" cy="5293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 xmlns:a16="http://schemas.microsoft.com/office/drawing/2014/main" id="{EF681EFB-B6E6-4865-8A62-C7AF8146D570}"/>
              </a:ext>
            </a:extLst>
          </p:cNvPr>
          <p:cNvSpPr txBox="1"/>
          <p:nvPr/>
        </p:nvSpPr>
        <p:spPr>
          <a:xfrm>
            <a:off x="5195455" y="3271405"/>
            <a:ext cx="189841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dirty="0">
                <a:cs typeface="Times New Roman" panose="02020603050405020304" pitchFamily="18" charset="0"/>
              </a:rPr>
              <a:t>Les 05 classes de la </a:t>
            </a:r>
            <a:r>
              <a:rPr lang="fr-FR" sz="2000" dirty="0" smtClean="0">
                <a:cs typeface="Times New Roman" panose="02020603050405020304" pitchFamily="18" charset="0"/>
              </a:rPr>
              <a:t>biotechnologie</a:t>
            </a:r>
            <a:endParaRPr lang="x-none" sz="2000" dirty="0">
              <a:cs typeface="Times New Roman" panose="02020603050405020304" pitchFamily="18" charset="0"/>
            </a:endParaRPr>
          </a:p>
        </p:txBody>
      </p:sp>
      <p:sp>
        <p:nvSpPr>
          <p:cNvPr id="9" name="Titre 5"/>
          <p:cNvSpPr>
            <a:spLocks noGrp="1"/>
          </p:cNvSpPr>
          <p:nvPr>
            <p:ph type="title"/>
          </p:nvPr>
        </p:nvSpPr>
        <p:spPr>
          <a:xfrm>
            <a:off x="796636" y="281999"/>
            <a:ext cx="10515600" cy="67396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fr-FR" b="1" dirty="0" smtClean="0">
                <a:ln w="10541" cmpd="sng">
                  <a:solidFill>
                    <a:schemeClr val="bg1"/>
                  </a:solidFill>
                  <a:prstDash val="solid"/>
                </a:ln>
                <a:solidFill>
                  <a:schemeClr val="bg1"/>
                </a:solidFill>
              </a:rPr>
              <a:t>Les classes de la biotechnologie</a:t>
            </a:r>
            <a:endParaRPr lang="fr-FR" b="1" dirty="0">
              <a:ln w="10541" cmpd="sng">
                <a:solidFill>
                  <a:schemeClr val="bg1"/>
                </a:solidFill>
                <a:prstDash val="solid"/>
              </a:ln>
              <a:solidFill>
                <a:schemeClr val="bg1"/>
              </a:solidFill>
            </a:endParaRPr>
          </a:p>
        </p:txBody>
      </p:sp>
    </p:spTree>
    <p:extLst>
      <p:ext uri="{BB962C8B-B14F-4D97-AF65-F5344CB8AC3E}">
        <p14:creationId xmlns="" xmlns:p14="http://schemas.microsoft.com/office/powerpoint/2010/main" val="508987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7000" r="-27000"/>
          </a:stretch>
        </a:blipFill>
        <a:effectLst/>
      </p:bgPr>
    </p:bg>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838200" y="1427018"/>
            <a:ext cx="8361218" cy="5112327"/>
          </a:xfrm>
        </p:spPr>
        <p:txBody>
          <a:bodyPr>
            <a:normAutofit fontScale="92500"/>
          </a:bodyPr>
          <a:lstStyle/>
          <a:p>
            <a:r>
              <a:rPr lang="fr-FR" dirty="0" smtClean="0"/>
              <a:t>Biotechnologies blanches (aussi appelées biotechnologies de l'industrie ou biotechnologies industrielles) </a:t>
            </a:r>
          </a:p>
          <a:p>
            <a:r>
              <a:rPr lang="fr-FR" dirty="0" smtClean="0"/>
              <a:t>Ces technologies font appel aux </a:t>
            </a:r>
            <a:r>
              <a:rPr lang="fr-FR" b="1" dirty="0" smtClean="0"/>
              <a:t>enzymes</a:t>
            </a:r>
            <a:r>
              <a:rPr lang="fr-FR" dirty="0" smtClean="0"/>
              <a:t>, aux </a:t>
            </a:r>
            <a:r>
              <a:rPr lang="fr-FR" b="1" dirty="0" smtClean="0">
                <a:solidFill>
                  <a:srgbClr val="FFC000"/>
                </a:solidFill>
              </a:rPr>
              <a:t>micro-organismes</a:t>
            </a:r>
            <a:r>
              <a:rPr lang="fr-FR" dirty="0" smtClean="0"/>
              <a:t>, aux </a:t>
            </a:r>
            <a:r>
              <a:rPr lang="fr-FR" b="1" dirty="0" smtClean="0">
                <a:solidFill>
                  <a:srgbClr val="00B0F0"/>
                </a:solidFill>
              </a:rPr>
              <a:t>animaux</a:t>
            </a:r>
            <a:r>
              <a:rPr lang="fr-FR" dirty="0" smtClean="0"/>
              <a:t> et aux </a:t>
            </a:r>
            <a:r>
              <a:rPr lang="fr-FR" b="1" dirty="0" smtClean="0">
                <a:solidFill>
                  <a:srgbClr val="42D62E"/>
                </a:solidFill>
              </a:rPr>
              <a:t>plantes</a:t>
            </a:r>
            <a:r>
              <a:rPr lang="fr-FR" dirty="0" smtClean="0"/>
              <a:t> pour fabriquer des produits relevant plusieurs </a:t>
            </a:r>
            <a:r>
              <a:rPr lang="fr-FR" b="1" dirty="0" smtClean="0"/>
              <a:t>secteurs industriels</a:t>
            </a:r>
            <a:r>
              <a:rPr lang="fr-FR" dirty="0" smtClean="0"/>
              <a:t>: </a:t>
            </a:r>
          </a:p>
          <a:p>
            <a:pPr lvl="1">
              <a:buFont typeface="Wingdings" pitchFamily="2" charset="2"/>
              <a:buChar char="Ø"/>
            </a:pPr>
            <a:r>
              <a:rPr lang="fr-FR" dirty="0" smtClean="0"/>
              <a:t>Produits chimiques et produits pharmaceutiques</a:t>
            </a:r>
          </a:p>
          <a:p>
            <a:pPr lvl="1">
              <a:buFont typeface="Wingdings" pitchFamily="2" charset="2"/>
              <a:buChar char="Ø"/>
            </a:pPr>
            <a:r>
              <a:rPr lang="fr-FR" dirty="0" smtClean="0"/>
              <a:t>Alimentation humaine et animale ( industrie agroalimentaire).</a:t>
            </a:r>
          </a:p>
          <a:p>
            <a:pPr lvl="1">
              <a:buFont typeface="Wingdings" pitchFamily="2" charset="2"/>
              <a:buChar char="Ø"/>
            </a:pPr>
            <a:r>
              <a:rPr lang="fr-FR" dirty="0" smtClean="0"/>
              <a:t>Papier et pulpe, textiles, énergie, matériaux et polymères, etc.</a:t>
            </a:r>
          </a:p>
          <a:p>
            <a:r>
              <a:rPr lang="fr-FR" dirty="0" smtClean="0"/>
              <a:t>Donc c’est la production de bioénergie à l'échelle industrielle à partir de l'utilisation de la </a:t>
            </a:r>
            <a:r>
              <a:rPr lang="fr-FR" b="1" dirty="0" smtClean="0"/>
              <a:t>biomasse</a:t>
            </a:r>
            <a:r>
              <a:rPr lang="fr-FR" dirty="0" smtClean="0"/>
              <a:t> considérée comme une matière première renouvelable (ressources).</a:t>
            </a:r>
          </a:p>
        </p:txBody>
      </p:sp>
      <p:sp>
        <p:nvSpPr>
          <p:cNvPr id="6" name="Titre 5"/>
          <p:cNvSpPr>
            <a:spLocks noGrp="1"/>
          </p:cNvSpPr>
          <p:nvPr>
            <p:ph type="title"/>
          </p:nvPr>
        </p:nvSpPr>
        <p:spPr>
          <a:xfrm>
            <a:off x="838200" y="365126"/>
            <a:ext cx="10515600" cy="867930"/>
          </a:xfrm>
        </p:spPr>
        <p:style>
          <a:lnRef idx="1">
            <a:schemeClr val="accent1"/>
          </a:lnRef>
          <a:fillRef idx="2">
            <a:schemeClr val="accent1"/>
          </a:fillRef>
          <a:effectRef idx="1">
            <a:schemeClr val="accent1"/>
          </a:effectRef>
          <a:fontRef idx="minor">
            <a:schemeClr val="dk1"/>
          </a:fontRef>
        </p:style>
        <p:txBody>
          <a:bodyPr/>
          <a:lstStyle/>
          <a:p>
            <a:pPr algn="ctr"/>
            <a:r>
              <a:rPr lang="fr-FR" b="1" dirty="0" smtClean="0">
                <a:ln w="10541" cmpd="sng">
                  <a:solidFill>
                    <a:schemeClr val="bg1"/>
                  </a:solidFill>
                  <a:prstDash val="solid"/>
                </a:ln>
                <a:solidFill>
                  <a:schemeClr val="bg1"/>
                </a:solidFill>
              </a:rPr>
              <a:t>Définition de la biotechnologie blanche</a:t>
            </a:r>
            <a:endParaRPr lang="fr-FR" b="1" dirty="0">
              <a:ln w="10541" cmpd="sng">
                <a:solidFill>
                  <a:schemeClr val="bg1"/>
                </a:solidFill>
                <a:prstDash val="solid"/>
              </a:ln>
              <a:solidFill>
                <a:schemeClr val="bg1"/>
              </a:solidFill>
            </a:endParaRPr>
          </a:p>
        </p:txBody>
      </p:sp>
      <p:pic>
        <p:nvPicPr>
          <p:cNvPr id="6146" name="Picture 2" descr="C:\Users\DELL\Downloads\kisspng-alternative-fuel-georgia-power-plant-scherer-fossi-ecole-de-conduite-benito-benito-driving-school-of-5c74ab67961728.2065333315511499276148.png"/>
          <p:cNvPicPr>
            <a:picLocks noChangeAspect="1" noChangeArrowheads="1"/>
          </p:cNvPicPr>
          <p:nvPr/>
        </p:nvPicPr>
        <p:blipFill>
          <a:blip r:embed="rId3" cstate="print"/>
          <a:srcRect/>
          <a:stretch>
            <a:fillRect/>
          </a:stretch>
        </p:blipFill>
        <p:spPr bwMode="auto">
          <a:xfrm>
            <a:off x="9954488" y="2971800"/>
            <a:ext cx="1932710" cy="1932710"/>
          </a:xfrm>
          <a:prstGeom prst="rect">
            <a:avLst/>
          </a:prstGeom>
          <a:noFill/>
        </p:spPr>
      </p:pic>
      <p:pic>
        <p:nvPicPr>
          <p:cNvPr id="6148" name="Picture 4" descr="Le BTS Biotechnologie"/>
          <p:cNvPicPr>
            <a:picLocks noChangeAspect="1" noChangeArrowheads="1"/>
          </p:cNvPicPr>
          <p:nvPr/>
        </p:nvPicPr>
        <p:blipFill>
          <a:blip r:embed="rId4"/>
          <a:srcRect/>
          <a:stretch>
            <a:fillRect/>
          </a:stretch>
        </p:blipFill>
        <p:spPr bwMode="auto">
          <a:xfrm>
            <a:off x="9670474" y="1312284"/>
            <a:ext cx="2119744" cy="1644787"/>
          </a:xfrm>
          <a:prstGeom prst="rect">
            <a:avLst/>
          </a:prstGeom>
          <a:noFill/>
        </p:spPr>
      </p:pic>
      <p:pic>
        <p:nvPicPr>
          <p:cNvPr id="6150" name="Picture 6" descr="Des cellules solaires très efficaces grâce aux micro-algues ..."/>
          <p:cNvPicPr>
            <a:picLocks noChangeAspect="1" noChangeArrowheads="1"/>
          </p:cNvPicPr>
          <p:nvPr/>
        </p:nvPicPr>
        <p:blipFill>
          <a:blip r:embed="rId5"/>
          <a:srcRect/>
          <a:stretch>
            <a:fillRect/>
          </a:stretch>
        </p:blipFill>
        <p:spPr bwMode="auto">
          <a:xfrm>
            <a:off x="9451975" y="4959927"/>
            <a:ext cx="2421370" cy="1454727"/>
          </a:xfrm>
          <a:prstGeom prst="rect">
            <a:avLst/>
          </a:prstGeom>
          <a:noFill/>
        </p:spPr>
      </p:pic>
    </p:spTree>
    <p:extLst>
      <p:ext uri="{BB962C8B-B14F-4D97-AF65-F5344CB8AC3E}">
        <p14:creationId xmlns="" xmlns:p14="http://schemas.microsoft.com/office/powerpoint/2010/main" val="2059624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617785" y="1252025"/>
            <a:ext cx="8834510" cy="2602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latin typeface="Times New Roman" panose="02020603050405020304" pitchFamily="18" charset="0"/>
                <a:cs typeface="Times New Roman" panose="02020603050405020304" pitchFamily="18" charset="0"/>
              </a:rPr>
              <a:t>Les produits de la biotechnologie blanche a partir </a:t>
            </a:r>
            <a:r>
              <a:rPr lang="fr-FR" sz="2800" dirty="0" smtClean="0">
                <a:latin typeface="Times New Roman" panose="02020603050405020304" pitchFamily="18" charset="0"/>
                <a:cs typeface="Times New Roman" panose="02020603050405020304" pitchFamily="18" charset="0"/>
              </a:rPr>
              <a:t>d’une:</a:t>
            </a:r>
          </a:p>
          <a:p>
            <a:pPr algn="ctr"/>
            <a:r>
              <a:rPr lang="fr-FR" sz="2800" dirty="0" smtClean="0">
                <a:solidFill>
                  <a:srgbClr val="0070C0"/>
                </a:solidFill>
                <a:latin typeface="Times New Roman" panose="02020603050405020304" pitchFamily="18" charset="0"/>
                <a:cs typeface="Times New Roman" panose="02020603050405020304" pitchFamily="18" charset="0"/>
              </a:rPr>
              <a:t>Source </a:t>
            </a:r>
            <a:r>
              <a:rPr lang="fr-FR" sz="2800" dirty="0">
                <a:solidFill>
                  <a:srgbClr val="0070C0"/>
                </a:solidFill>
                <a:latin typeface="Times New Roman" panose="02020603050405020304" pitchFamily="18" charset="0"/>
                <a:cs typeface="Times New Roman" panose="02020603050405020304" pitchFamily="18" charset="0"/>
              </a:rPr>
              <a:t>animale</a:t>
            </a:r>
          </a:p>
        </p:txBody>
      </p:sp>
      <p:cxnSp>
        <p:nvCxnSpPr>
          <p:cNvPr id="6" name="Connecteur droit avec flèche 5"/>
          <p:cNvCxnSpPr/>
          <p:nvPr/>
        </p:nvCxnSpPr>
        <p:spPr>
          <a:xfrm flipH="1">
            <a:off x="1617785" y="3981157"/>
            <a:ext cx="844061" cy="787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Ellipse 6"/>
          <p:cNvSpPr/>
          <p:nvPr/>
        </p:nvSpPr>
        <p:spPr>
          <a:xfrm>
            <a:off x="119576" y="5176911"/>
            <a:ext cx="2996418" cy="14771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 soie</a:t>
            </a:r>
          </a:p>
        </p:txBody>
      </p:sp>
      <p:cxnSp>
        <p:nvCxnSpPr>
          <p:cNvPr id="9" name="Connecteur droit avec flèche 8"/>
          <p:cNvCxnSpPr>
            <a:stCxn id="4" idx="2"/>
          </p:cNvCxnSpPr>
          <p:nvPr/>
        </p:nvCxnSpPr>
        <p:spPr>
          <a:xfrm>
            <a:off x="6035040" y="3854548"/>
            <a:ext cx="0" cy="1041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Ellipse 9"/>
          <p:cNvSpPr/>
          <p:nvPr/>
        </p:nvSpPr>
        <p:spPr>
          <a:xfrm>
            <a:off x="5064370" y="5176912"/>
            <a:ext cx="2827605" cy="14771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cuir</a:t>
            </a:r>
          </a:p>
        </p:txBody>
      </p:sp>
      <p:cxnSp>
        <p:nvCxnSpPr>
          <p:cNvPr id="12" name="Connecteur droit avec flèche 11"/>
          <p:cNvCxnSpPr/>
          <p:nvPr/>
        </p:nvCxnSpPr>
        <p:spPr>
          <a:xfrm>
            <a:off x="8918917" y="3981157"/>
            <a:ext cx="956603" cy="787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9144000" y="5176911"/>
            <a:ext cx="2700996" cy="147710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L'industrie laitière</a:t>
            </a:r>
          </a:p>
        </p:txBody>
      </p:sp>
    </p:spTree>
    <p:extLst>
      <p:ext uri="{BB962C8B-B14F-4D97-AF65-F5344CB8AC3E}">
        <p14:creationId xmlns="" xmlns:p14="http://schemas.microsoft.com/office/powerpoint/2010/main" val="1296411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Rectangle à coins arrondis 3"/>
          <p:cNvSpPr/>
          <p:nvPr/>
        </p:nvSpPr>
        <p:spPr>
          <a:xfrm>
            <a:off x="3643532" y="267286"/>
            <a:ext cx="4965896" cy="142083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ln w="0"/>
                <a:solidFill>
                  <a:srgbClr val="0070C0"/>
                </a:solidFill>
                <a:effectLst>
                  <a:reflection blurRad="6350" stA="53000" endA="300" endPos="35500" dir="5400000" sy="-90000" algn="bl" rotWithShape="0"/>
                </a:effectLst>
              </a:rPr>
              <a:t>La soie</a:t>
            </a:r>
            <a:endParaRPr lang="fr-FR" sz="4000" b="1" dirty="0">
              <a:ln w="22225">
                <a:solidFill>
                  <a:schemeClr val="accent2"/>
                </a:solidFill>
                <a:prstDash val="solid"/>
              </a:ln>
              <a:solidFill>
                <a:srgbClr val="0070C0"/>
              </a:solidFill>
            </a:endParaRPr>
          </a:p>
        </p:txBody>
      </p:sp>
      <p:sp>
        <p:nvSpPr>
          <p:cNvPr id="5" name="ZoneTexte 4"/>
          <p:cNvSpPr txBox="1"/>
          <p:nvPr/>
        </p:nvSpPr>
        <p:spPr>
          <a:xfrm>
            <a:off x="253218" y="2011680"/>
            <a:ext cx="11816862" cy="3416320"/>
          </a:xfrm>
          <a:prstGeom prst="rect">
            <a:avLst/>
          </a:prstGeom>
          <a:noFill/>
        </p:spPr>
        <p:txBody>
          <a:bodyPr wrap="square" rtlCol="0">
            <a:spAutoFit/>
          </a:bodyPr>
          <a:lstStyle/>
          <a:p>
            <a:r>
              <a:rPr lang="fr-FR" sz="2400" dirty="0">
                <a:solidFill>
                  <a:srgbClr val="FF0000"/>
                </a:solidFill>
                <a:latin typeface="Times New Roman" pitchFamily="18" charset="0"/>
                <a:cs typeface="Times New Roman" pitchFamily="18" charset="0"/>
              </a:rPr>
              <a:t>Définition</a:t>
            </a:r>
            <a:r>
              <a:rPr lang="fr-FR" sz="2400" dirty="0">
                <a:solidFill>
                  <a:srgbClr val="FF0000"/>
                </a:solidFill>
                <a:latin typeface="Kalinga" panose="020B0502040204020203" pitchFamily="34" charset="0"/>
                <a:cs typeface="Kalinga" panose="020B0502040204020203" pitchFamily="34" charset="0"/>
              </a:rPr>
              <a:t>:</a:t>
            </a:r>
          </a:p>
          <a:p>
            <a:r>
              <a:rPr lang="fr-FR" sz="2400" dirty="0">
                <a:latin typeface="Times New Roman" panose="02020603050405020304" pitchFamily="18" charset="0"/>
                <a:cs typeface="Times New Roman" panose="02020603050405020304" pitchFamily="18" charset="0"/>
              </a:rPr>
              <a:t>La soie est une fibre textile d'origine animale. Elle est issue du cocon produit par la chenille du bombyx du mûrier </a:t>
            </a:r>
            <a:r>
              <a:rPr lang="fr-FR" sz="2400" dirty="0">
                <a:solidFill>
                  <a:schemeClr val="accent1"/>
                </a:solidFill>
                <a:latin typeface="Times New Roman" panose="02020603050405020304" pitchFamily="18" charset="0"/>
                <a:cs typeface="Times New Roman" panose="02020603050405020304" pitchFamily="18" charset="0"/>
              </a:rPr>
              <a:t>(également appelée ver à soie).</a:t>
            </a:r>
          </a:p>
          <a:p>
            <a:r>
              <a:rPr lang="fr-FR" sz="2400" dirty="0">
                <a:solidFill>
                  <a:srgbClr val="FF0000"/>
                </a:solidFill>
                <a:latin typeface="Times New Roman" panose="02020603050405020304" pitchFamily="18" charset="0"/>
                <a:cs typeface="Times New Roman" panose="02020603050405020304" pitchFamily="18" charset="0"/>
              </a:rPr>
              <a:t>Les étapes de la fabrication de la soie:</a:t>
            </a:r>
          </a:p>
          <a:p>
            <a:r>
              <a:rPr lang="fr-FR" sz="2400" dirty="0">
                <a:solidFill>
                  <a:srgbClr val="00B050"/>
                </a:solidFill>
                <a:latin typeface="Times New Roman" panose="02020603050405020304" pitchFamily="18" charset="0"/>
                <a:cs typeface="Times New Roman" panose="02020603050405020304" pitchFamily="18" charset="0"/>
              </a:rPr>
              <a:t>L'élevage des vers à soie=La sériciculture: </a:t>
            </a:r>
            <a:r>
              <a:rPr lang="fr-FR" sz="2400" dirty="0">
                <a:latin typeface="Times New Roman" panose="02020603050405020304" pitchFamily="18" charset="0"/>
                <a:cs typeface="Times New Roman" panose="02020603050405020304" pitchFamily="18" charset="0"/>
              </a:rPr>
              <a:t>après la ponds des œufs par la femelle de bombyx , ils faut les maintenir a </a:t>
            </a:r>
            <a:r>
              <a:rPr lang="fr-FR" sz="2400" dirty="0" smtClean="0">
                <a:latin typeface="Times New Roman" panose="02020603050405020304" pitchFamily="18" charset="0"/>
                <a:cs typeface="Times New Roman" panose="02020603050405020304" pitchFamily="18" charset="0"/>
              </a:rPr>
              <a:t>chaud </a:t>
            </a:r>
            <a:r>
              <a:rPr lang="fr-FR" sz="2400" dirty="0">
                <a:latin typeface="Times New Roman" panose="02020603050405020304" pitchFamily="18" charset="0"/>
                <a:cs typeface="Times New Roman" panose="02020603050405020304" pitchFamily="18" charset="0"/>
              </a:rPr>
              <a:t>pour qu'ils éclosent et </a:t>
            </a:r>
            <a:r>
              <a:rPr lang="fr-FR" sz="2400" dirty="0" smtClean="0">
                <a:latin typeface="Times New Roman" panose="02020603050405020304" pitchFamily="18" charset="0"/>
                <a:cs typeface="Times New Roman" panose="02020603050405020304" pitchFamily="18" charset="0"/>
              </a:rPr>
              <a:t>à </a:t>
            </a:r>
            <a:r>
              <a:rPr lang="fr-FR" sz="2400" dirty="0">
                <a:latin typeface="Times New Roman" panose="02020603050405020304" pitchFamily="18" charset="0"/>
                <a:cs typeface="Times New Roman" panose="02020603050405020304" pitchFamily="18" charset="0"/>
              </a:rPr>
              <a:t>la présence des conditions de croissance les chenilles commencent a filer le cocon ( on doit les empêcher de se transformer en papillon, car le papillon percerait le cocon en sortant et briserait le fil.)</a:t>
            </a:r>
          </a:p>
          <a:p>
            <a:r>
              <a:rPr lang="fr-FR" sz="2400" dirty="0">
                <a:latin typeface="Times New Roman" panose="02020603050405020304" pitchFamily="18" charset="0"/>
                <a:cs typeface="Times New Roman" panose="02020603050405020304" pitchFamily="18" charset="0"/>
              </a:rPr>
              <a:t> </a:t>
            </a:r>
          </a:p>
        </p:txBody>
      </p:sp>
      <p:pic>
        <p:nvPicPr>
          <p:cNvPr id="6" name="Image 5"/>
          <p:cNvPicPr>
            <a:picLocks noChangeAspect="1"/>
          </p:cNvPicPr>
          <p:nvPr/>
        </p:nvPicPr>
        <p:blipFill>
          <a:blip r:embed="rId3"/>
          <a:stretch>
            <a:fillRect/>
          </a:stretch>
        </p:blipFill>
        <p:spPr>
          <a:xfrm>
            <a:off x="10203180" y="4825218"/>
            <a:ext cx="1866900" cy="1826744"/>
          </a:xfrm>
          <a:prstGeom prst="rect">
            <a:avLst/>
          </a:prstGeom>
        </p:spPr>
      </p:pic>
      <p:pic>
        <p:nvPicPr>
          <p:cNvPr id="7" name="Image 6"/>
          <p:cNvPicPr>
            <a:picLocks noChangeAspect="1"/>
          </p:cNvPicPr>
          <p:nvPr/>
        </p:nvPicPr>
        <p:blipFill>
          <a:blip r:embed="rId4"/>
          <a:stretch>
            <a:fillRect/>
          </a:stretch>
        </p:blipFill>
        <p:spPr>
          <a:xfrm>
            <a:off x="253218" y="255202"/>
            <a:ext cx="2143125" cy="1432848"/>
          </a:xfrm>
          <a:prstGeom prst="rect">
            <a:avLst/>
          </a:prstGeom>
        </p:spPr>
      </p:pic>
    </p:spTree>
    <p:extLst>
      <p:ext uri="{BB962C8B-B14F-4D97-AF65-F5344CB8AC3E}">
        <p14:creationId xmlns="" xmlns:p14="http://schemas.microsoft.com/office/powerpoint/2010/main" val="1765239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4" name="ZoneTexte 3"/>
          <p:cNvSpPr txBox="1"/>
          <p:nvPr/>
        </p:nvSpPr>
        <p:spPr>
          <a:xfrm>
            <a:off x="182880" y="337625"/>
            <a:ext cx="11873132" cy="4154984"/>
          </a:xfrm>
          <a:prstGeom prst="rect">
            <a:avLst/>
          </a:prstGeom>
          <a:noFill/>
        </p:spPr>
        <p:txBody>
          <a:bodyPr wrap="square" rtlCol="0">
            <a:spAutoFit/>
          </a:bodyPr>
          <a:lstStyle/>
          <a:p>
            <a:r>
              <a:rPr lang="fr-FR" sz="2400" dirty="0">
                <a:solidFill>
                  <a:srgbClr val="00B050"/>
                </a:solidFill>
                <a:latin typeface="Times New Roman" panose="02020603050405020304" pitchFamily="18" charset="0"/>
                <a:cs typeface="Times New Roman" panose="02020603050405020304" pitchFamily="18" charset="0"/>
              </a:rPr>
              <a:t>Le décoconnage:</a:t>
            </a:r>
          </a:p>
          <a:p>
            <a:r>
              <a:rPr lang="fr-FR" sz="2400" dirty="0">
                <a:latin typeface="Times New Roman" panose="02020603050405020304" pitchFamily="18" charset="0"/>
                <a:cs typeface="Times New Roman" panose="02020603050405020304" pitchFamily="18" charset="0"/>
              </a:rPr>
              <a:t>les cocons sont enlevés de leur support et triés. On enlève la bourre ou « blaze », qui a servi à la fixation du cocon</a:t>
            </a:r>
            <a:r>
              <a:rPr lang="fr-FR" dirty="0"/>
              <a:t>.</a:t>
            </a:r>
          </a:p>
          <a:p>
            <a:r>
              <a:rPr lang="fr-FR" sz="2400" dirty="0">
                <a:solidFill>
                  <a:srgbClr val="00B050"/>
                </a:solidFill>
                <a:latin typeface="Times New Roman" panose="02020603050405020304" pitchFamily="18" charset="0"/>
                <a:cs typeface="Times New Roman" panose="02020603050405020304" pitchFamily="18" charset="0"/>
              </a:rPr>
              <a:t>L’étouffage</a:t>
            </a:r>
          </a:p>
          <a:p>
            <a:r>
              <a:rPr lang="fr-FR" sz="2400" dirty="0">
                <a:latin typeface="Times New Roman" panose="02020603050405020304" pitchFamily="18" charset="0"/>
                <a:cs typeface="Times New Roman" panose="02020603050405020304" pitchFamily="18" charset="0"/>
              </a:rPr>
              <a:t>Pour la fabrication de la soie, la chrysalide doit être tuée sans abîmer le cocon. Les cocons sont donc étouffés dans des étuves de 70 à 80°C, puis trempés dans l'eau bouillante pour ramollir le grès. Le grès, aussi appelé séricine, est une matière qui entoure le fil de soie. Sa couleur dépend de la race du vers tandis que le fil de soie est toujours blanc.</a:t>
            </a:r>
          </a:p>
          <a:p>
            <a:r>
              <a:rPr lang="fr-FR" sz="2400" dirty="0">
                <a:latin typeface="Times New Roman" panose="02020603050405020304" pitchFamily="18" charset="0"/>
                <a:cs typeface="Times New Roman" panose="02020603050405020304" pitchFamily="18" charset="0"/>
              </a:rPr>
              <a:t> </a:t>
            </a:r>
            <a:r>
              <a:rPr lang="fr-FR" sz="2400" dirty="0">
                <a:solidFill>
                  <a:srgbClr val="00B050"/>
                </a:solidFill>
                <a:latin typeface="Times New Roman" panose="02020603050405020304" pitchFamily="18" charset="0"/>
                <a:cs typeface="Times New Roman" panose="02020603050405020304" pitchFamily="18" charset="0"/>
              </a:rPr>
              <a:t>La filature</a:t>
            </a:r>
          </a:p>
          <a:p>
            <a:r>
              <a:rPr lang="fr-FR" sz="2400" dirty="0">
                <a:latin typeface="Times New Roman" panose="02020603050405020304" pitchFamily="18" charset="0"/>
                <a:cs typeface="Times New Roman" panose="02020603050405020304" pitchFamily="18" charset="0"/>
              </a:rPr>
              <a:t>Pour trouver l'extrémité de chaque fil, on remue constamment les cocons avec un petit balai qui sert à accrocher les premiers fils de dévidage.</a:t>
            </a:r>
          </a:p>
        </p:txBody>
      </p:sp>
      <p:pic>
        <p:nvPicPr>
          <p:cNvPr id="6" name="Image 5"/>
          <p:cNvPicPr>
            <a:picLocks noChangeAspect="1"/>
          </p:cNvPicPr>
          <p:nvPr/>
        </p:nvPicPr>
        <p:blipFill>
          <a:blip r:embed="rId3"/>
          <a:stretch>
            <a:fillRect/>
          </a:stretch>
        </p:blipFill>
        <p:spPr>
          <a:xfrm>
            <a:off x="8896643" y="5052866"/>
            <a:ext cx="3159369" cy="1805134"/>
          </a:xfrm>
          <a:prstGeom prst="rect">
            <a:avLst/>
          </a:prstGeom>
        </p:spPr>
      </p:pic>
      <p:pic>
        <p:nvPicPr>
          <p:cNvPr id="7" name="Image 6"/>
          <p:cNvPicPr>
            <a:picLocks noChangeAspect="1"/>
          </p:cNvPicPr>
          <p:nvPr/>
        </p:nvPicPr>
        <p:blipFill>
          <a:blip r:embed="rId4"/>
          <a:stretch>
            <a:fillRect/>
          </a:stretch>
        </p:blipFill>
        <p:spPr>
          <a:xfrm>
            <a:off x="182880" y="4909624"/>
            <a:ext cx="3810000" cy="1948375"/>
          </a:xfrm>
          <a:prstGeom prst="rect">
            <a:avLst/>
          </a:prstGeom>
        </p:spPr>
      </p:pic>
      <p:pic>
        <p:nvPicPr>
          <p:cNvPr id="8" name="Image 7"/>
          <p:cNvPicPr>
            <a:picLocks noChangeAspect="1"/>
          </p:cNvPicPr>
          <p:nvPr/>
        </p:nvPicPr>
        <p:blipFill>
          <a:blip r:embed="rId5"/>
          <a:stretch>
            <a:fillRect/>
          </a:stretch>
        </p:blipFill>
        <p:spPr>
          <a:xfrm>
            <a:off x="5211274" y="4909624"/>
            <a:ext cx="2751040" cy="1847850"/>
          </a:xfrm>
          <a:prstGeom prst="rect">
            <a:avLst/>
          </a:prstGeom>
        </p:spPr>
      </p:pic>
    </p:spTree>
    <p:extLst>
      <p:ext uri="{BB962C8B-B14F-4D97-AF65-F5344CB8AC3E}">
        <p14:creationId xmlns="" xmlns:p14="http://schemas.microsoft.com/office/powerpoint/2010/main" val="2145006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57" y="182880"/>
            <a:ext cx="11746523" cy="6246055"/>
          </a:xfrm>
        </p:spPr>
        <p:txBody>
          <a:bodyPr/>
          <a:lstStyle/>
          <a:p>
            <a:pPr marL="0" indent="0">
              <a:buNone/>
            </a:pPr>
            <a:r>
              <a:rPr lang="fr-FR" dirty="0">
                <a:solidFill>
                  <a:srgbClr val="00B050"/>
                </a:solidFill>
                <a:latin typeface="Times New Roman" panose="02020603050405020304" pitchFamily="18" charset="0"/>
                <a:cs typeface="Times New Roman" panose="02020603050405020304" pitchFamily="18" charset="0"/>
              </a:rPr>
              <a:t>Le dévidage:</a:t>
            </a:r>
          </a:p>
          <a:p>
            <a:pPr marL="0" indent="0">
              <a:buNone/>
            </a:pPr>
            <a:r>
              <a:rPr lang="fr-FR" dirty="0">
                <a:latin typeface="Times New Roman" panose="02020603050405020304" pitchFamily="18" charset="0"/>
                <a:cs typeface="Times New Roman" panose="02020603050405020304" pitchFamily="18" charset="0"/>
              </a:rPr>
              <a:t>la dévideuse réunit les fils de plusieurs cocons, de quatre à dix selon la grosseur du fil désirée, et les dévide en même temps. Les fils se soudent entre eux grâce au grès, lors de son refroidissement et sont enroulés sur des « dévidoirs ». La soie obtenue est appelée soie « grège ». </a:t>
            </a:r>
          </a:p>
        </p:txBody>
      </p:sp>
      <p:pic>
        <p:nvPicPr>
          <p:cNvPr id="4" name="Image 3"/>
          <p:cNvPicPr>
            <a:picLocks noChangeAspect="1"/>
          </p:cNvPicPr>
          <p:nvPr/>
        </p:nvPicPr>
        <p:blipFill>
          <a:blip r:embed="rId3"/>
          <a:stretch>
            <a:fillRect/>
          </a:stretch>
        </p:blipFill>
        <p:spPr>
          <a:xfrm>
            <a:off x="450167" y="2665830"/>
            <a:ext cx="3967089" cy="3586234"/>
          </a:xfrm>
          <a:prstGeom prst="rect">
            <a:avLst/>
          </a:prstGeom>
        </p:spPr>
      </p:pic>
      <p:pic>
        <p:nvPicPr>
          <p:cNvPr id="6" name="Image 5"/>
          <p:cNvPicPr>
            <a:picLocks noChangeAspect="1"/>
          </p:cNvPicPr>
          <p:nvPr/>
        </p:nvPicPr>
        <p:blipFill>
          <a:blip r:embed="rId4"/>
          <a:stretch>
            <a:fillRect/>
          </a:stretch>
        </p:blipFill>
        <p:spPr>
          <a:xfrm>
            <a:off x="6555545" y="2665829"/>
            <a:ext cx="5387926" cy="3586235"/>
          </a:xfrm>
          <a:prstGeom prst="rect">
            <a:avLst/>
          </a:prstGeom>
        </p:spPr>
      </p:pic>
    </p:spTree>
    <p:extLst>
      <p:ext uri="{BB962C8B-B14F-4D97-AF65-F5344CB8AC3E}">
        <p14:creationId xmlns="" xmlns:p14="http://schemas.microsoft.com/office/powerpoint/2010/main" val="2816224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606</TotalTime>
  <Words>1237</Words>
  <Application>Microsoft Office PowerPoint</Application>
  <PresentationFormat>Personnalisé</PresentationFormat>
  <Paragraphs>155</Paragraphs>
  <Slides>27</Slides>
  <Notes>1</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Diapositive 1</vt:lpstr>
      <vt:lpstr>Plan de travail </vt:lpstr>
      <vt:lpstr>Définition de la biotechnologie</vt:lpstr>
      <vt:lpstr>Les classes de la biotechnologie</vt:lpstr>
      <vt:lpstr>Définition de la biotechnologie blanche</vt:lpstr>
      <vt:lpstr>Diapositive 6</vt:lpstr>
      <vt:lpstr>Diapositive 7</vt:lpstr>
      <vt:lpstr>Diapositive 8</vt:lpstr>
      <vt:lpstr>Diapositive 9</vt:lpstr>
      <vt:lpstr>Diapositive 10</vt:lpstr>
      <vt:lpstr>Diapositive 11</vt:lpstr>
      <vt:lpstr>D’autres exemples:</vt:lpstr>
      <vt:lpstr>Source végétale</vt:lpstr>
      <vt:lpstr>Quelques exemples</vt:lpstr>
      <vt:lpstr>Le papier</vt:lpstr>
      <vt:lpstr>Les étapes de fabrication du papier</vt:lpstr>
      <vt:lpstr>biocarburants</vt:lpstr>
      <vt:lpstr>Les étapes de production des biocarburants : bioéthanol</vt:lpstr>
      <vt:lpstr>Diapositive 19</vt:lpstr>
      <vt:lpstr>L’agar agar</vt:lpstr>
      <vt:lpstr>a- Les étapes de la fabrication</vt:lpstr>
      <vt:lpstr>Diapositive 22</vt:lpstr>
      <vt:lpstr>b- Schéma récapitulative</vt:lpstr>
      <vt:lpstr>D’autre exemples</vt:lpstr>
      <vt:lpstr>Conclusion</vt:lpstr>
      <vt:lpstr>Références</vt:lpstr>
      <vt:lpstr>Diapositive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amaria hammadi</dc:creator>
  <cp:lastModifiedBy>DELL</cp:lastModifiedBy>
  <cp:revision>23</cp:revision>
  <dcterms:created xsi:type="dcterms:W3CDTF">2020-04-07T17:02:59Z</dcterms:created>
  <dcterms:modified xsi:type="dcterms:W3CDTF">2020-04-15T16:04:00Z</dcterms:modified>
</cp:coreProperties>
</file>