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3D87EE-2777-46EB-B4EC-7974E7F8630F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6B033-A480-4EE4-8664-07885F40FF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Atelier 05: Extraction </a:t>
            </a:r>
            <a:r>
              <a:rPr lang="fr-FR" dirty="0" smtClean="0"/>
              <a:t>des lipides à partir des microalgues </a:t>
            </a:r>
            <a:endParaRPr lang="fr-FR" dirty="0"/>
          </a:p>
        </p:txBody>
      </p:sp>
      <p:pic>
        <p:nvPicPr>
          <p:cNvPr id="6146" name="Picture 2" descr="Les lipides - Y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46534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AutoShape 4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2" name="AutoShape 8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4" name="AutoShape 10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6" name="AutoShape 12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8" name="AutoShape 14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60" name="AutoShape 16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62" name="AutoShape 18" descr="LES FONDEMENTS DE LA NUTRITION - Les lipides | Ulteam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81736"/>
            <a:ext cx="324036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7" name="Picture 23" descr="Star International Med | Spirulina Platen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3096344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9" name="Picture 25" descr="Les microalgues : pour quoi faire 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708920"/>
            <a:ext cx="295232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Extraction des lipides à partir </a:t>
            </a:r>
            <a:r>
              <a:rPr lang="fr-FR" smtClean="0"/>
              <a:t>de chlorelle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EX TR A TI O N D E S L I P ID E S D A N S L E S A L G U E S•</a:t>
            </a:r>
          </a:p>
          <a:p>
            <a:r>
              <a:rPr lang="fr-FR" dirty="0" smtClean="0"/>
              <a:t>Prélever 1 </a:t>
            </a:r>
            <a:r>
              <a:rPr lang="fr-FR" dirty="0" err="1" smtClean="0"/>
              <a:t>mL</a:t>
            </a:r>
            <a:r>
              <a:rPr lang="fr-FR" dirty="0" smtClean="0"/>
              <a:t> de culture,</a:t>
            </a:r>
          </a:p>
          <a:p>
            <a:r>
              <a:rPr lang="fr-FR" dirty="0" smtClean="0"/>
              <a:t>centrifuger 10 min à 3000 </a:t>
            </a:r>
            <a:r>
              <a:rPr lang="fr-FR" dirty="0" err="1" smtClean="0"/>
              <a:t>rpm</a:t>
            </a:r>
            <a:r>
              <a:rPr lang="fr-FR" dirty="0" smtClean="0"/>
              <a:t> (rotation par minute) à 4°C•</a:t>
            </a:r>
          </a:p>
          <a:p>
            <a:r>
              <a:rPr lang="fr-FR" dirty="0" smtClean="0"/>
              <a:t>Vider le surnageant•</a:t>
            </a:r>
          </a:p>
          <a:p>
            <a:r>
              <a:rPr lang="fr-FR" dirty="0" smtClean="0"/>
              <a:t>Reprendre le culot dans 1 </a:t>
            </a:r>
            <a:r>
              <a:rPr lang="fr-FR" dirty="0" err="1" smtClean="0"/>
              <a:t>mL</a:t>
            </a:r>
            <a:r>
              <a:rPr lang="fr-FR" dirty="0" smtClean="0"/>
              <a:t> de solution 1Mm EDTA et 0,5 </a:t>
            </a:r>
            <a:r>
              <a:rPr lang="fr-FR" dirty="0" err="1" smtClean="0"/>
              <a:t>mM</a:t>
            </a:r>
            <a:r>
              <a:rPr lang="fr-FR" dirty="0" smtClean="0"/>
              <a:t> acide acétique puis transférer dans un tube en verre •</a:t>
            </a:r>
          </a:p>
          <a:p>
            <a:r>
              <a:rPr lang="fr-FR" dirty="0" smtClean="0"/>
              <a:t>Ajout 3 </a:t>
            </a:r>
            <a:r>
              <a:rPr lang="fr-FR" dirty="0" err="1" smtClean="0"/>
              <a:t>mL</a:t>
            </a:r>
            <a:r>
              <a:rPr lang="fr-FR" dirty="0" smtClean="0"/>
              <a:t> de méthanol: chloroforme (2:1)•</a:t>
            </a:r>
          </a:p>
          <a:p>
            <a:r>
              <a:rPr lang="fr-FR" dirty="0" err="1" smtClean="0"/>
              <a:t>Vortexer</a:t>
            </a:r>
            <a:r>
              <a:rPr lang="fr-FR" dirty="0" smtClean="0"/>
              <a:t> 10 min (lyse cellulaire) •</a:t>
            </a:r>
          </a:p>
          <a:p>
            <a:r>
              <a:rPr lang="fr-FR" dirty="0" smtClean="0"/>
              <a:t>Ajout 1 </a:t>
            </a:r>
            <a:r>
              <a:rPr lang="fr-FR" dirty="0" err="1" smtClean="0"/>
              <a:t>mL</a:t>
            </a:r>
            <a:r>
              <a:rPr lang="fr-FR" dirty="0" smtClean="0"/>
              <a:t> chloroforme•</a:t>
            </a:r>
          </a:p>
          <a:p>
            <a:r>
              <a:rPr lang="fr-FR" dirty="0" smtClean="0"/>
              <a:t>Ajout de 0,8 </a:t>
            </a:r>
            <a:r>
              <a:rPr lang="fr-FR" dirty="0" err="1" smtClean="0"/>
              <a:t>mL</a:t>
            </a:r>
            <a:r>
              <a:rPr lang="fr-FR" dirty="0" smtClean="0"/>
              <a:t> de solution à 0,8% de KCL (précipitation des protéines)•</a:t>
            </a:r>
          </a:p>
          <a:p>
            <a:r>
              <a:rPr lang="fr-FR" dirty="0" err="1" smtClean="0"/>
              <a:t>Vortexer</a:t>
            </a:r>
            <a:r>
              <a:rPr lang="fr-FR" dirty="0" smtClean="0"/>
              <a:t> brièvement pour mélanger•</a:t>
            </a:r>
          </a:p>
          <a:p>
            <a:r>
              <a:rPr lang="fr-FR" dirty="0" smtClean="0"/>
              <a:t>Centrifuger 2 min à 3000 </a:t>
            </a:r>
            <a:r>
              <a:rPr lang="fr-FR" dirty="0" err="1" smtClean="0"/>
              <a:t>rpm</a:t>
            </a:r>
            <a:r>
              <a:rPr lang="fr-FR" dirty="0" smtClean="0"/>
              <a:t> à 4°C•</a:t>
            </a:r>
          </a:p>
          <a:p>
            <a:r>
              <a:rPr lang="fr-FR" dirty="0" smtClean="0"/>
              <a:t>Prélever la phase inférieure et la placer dans un nouveau tube en verre (phase organique)•</a:t>
            </a:r>
          </a:p>
          <a:p>
            <a:r>
              <a:rPr lang="fr-FR" dirty="0" smtClean="0"/>
              <a:t>Renouveler l’extraction sur la phase aqueuse restante, </a:t>
            </a:r>
          </a:p>
          <a:p>
            <a:r>
              <a:rPr lang="fr-FR" dirty="0" smtClean="0"/>
              <a:t>ajout 1 </a:t>
            </a:r>
            <a:r>
              <a:rPr lang="fr-FR" dirty="0" err="1" smtClean="0"/>
              <a:t>mL</a:t>
            </a:r>
            <a:r>
              <a:rPr lang="fr-FR" dirty="0" smtClean="0"/>
              <a:t> d’hexane. </a:t>
            </a:r>
          </a:p>
          <a:p>
            <a:r>
              <a:rPr lang="fr-FR" dirty="0" err="1" smtClean="0"/>
              <a:t>Vortexer</a:t>
            </a:r>
            <a:r>
              <a:rPr lang="fr-FR" dirty="0" smtClean="0"/>
              <a:t>, centrifuger, </a:t>
            </a:r>
          </a:p>
          <a:p>
            <a:r>
              <a:rPr lang="fr-FR" dirty="0" smtClean="0"/>
              <a:t>Prélever la phase supérieure et la mélanger à la phase déjà isolée •Utiliser directement pour manipulation ou congeler à -20°C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lipides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Equivalences Lipidiques – Apprenez a faire les bons cho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Equivalences Lipidiques – Apprenez a faire les bons cho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Equivalences Lipidiques – Apprenez a faire les bons cho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977" y="4797152"/>
            <a:ext cx="231802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Les lipides | Anses - Agence nationale de sécurité sanitaire de  l'alimentation, de l'environnement et du trav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1728192" cy="1829942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869160"/>
            <a:ext cx="4536504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biologique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4847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Arial Narrow" pitchFamily="34" charset="0"/>
              </a:rPr>
              <a:t>Les lipides représentent environ 20 % du poids du corps.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Ils sont une réserve énergétique mobilisable : 1g lipides → 9 Kcal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Ils ont un rôle de précurseurs : stéroïdes, vitamines, prostaglandines.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Deux acides gras polyinsaturés sont des facteurs nutritionnels essentiels car ils ne sont pas synthétisés par l’organisme et doivent lui être apportés par l’alimentation. Ce sont des acides gras indispensables : acide linoléique et acide </a:t>
            </a:r>
            <a:r>
              <a:rPr lang="fr-FR" sz="2400" dirty="0" err="1" smtClean="0">
                <a:latin typeface="Arial Narrow" pitchFamily="34" charset="0"/>
              </a:rPr>
              <a:t>linolénique</a:t>
            </a:r>
            <a:r>
              <a:rPr lang="fr-FR" sz="2400" dirty="0" smtClean="0">
                <a:latin typeface="Arial Narrow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Les membranes ont une structure lipidique</a:t>
            </a:r>
            <a:r>
              <a:rPr lang="fr-FR" sz="1600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lipides chez les microalgues 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29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45784"/>
            <a:ext cx="8676456" cy="331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espèces productrices d’acides gras </a:t>
            </a:r>
            <a:endParaRPr lang="fr-FR" dirty="0"/>
          </a:p>
        </p:txBody>
      </p:sp>
      <p:pic>
        <p:nvPicPr>
          <p:cNvPr id="2050" name="Picture 2" descr="Nannochloropsis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55" y="1412776"/>
            <a:ext cx="2929786" cy="208823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Nannochloropsis sp. </a:t>
            </a:r>
            <a:endParaRPr lang="fr-FR" dirty="0"/>
          </a:p>
        </p:txBody>
      </p:sp>
      <p:pic>
        <p:nvPicPr>
          <p:cNvPr id="2052" name="Picture 4" descr="Phaeodactylum tricornutum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2810646" cy="221783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923928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phaeodactylum</a:t>
            </a:r>
            <a:r>
              <a:rPr lang="fr-FR" dirty="0" smtClean="0"/>
              <a:t> </a:t>
            </a:r>
            <a:r>
              <a:rPr lang="fr-FR" dirty="0" err="1" smtClean="0"/>
              <a:t>tricornutum</a:t>
            </a:r>
            <a:endParaRPr lang="fr-FR" dirty="0"/>
          </a:p>
        </p:txBody>
      </p:sp>
      <p:pic>
        <p:nvPicPr>
          <p:cNvPr id="2054" name="Picture 6" descr="Nitzschia bizertensis, light micro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952328" cy="175371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11560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Nitzschia</a:t>
            </a:r>
            <a:r>
              <a:rPr lang="fr-FR" dirty="0" smtClean="0"/>
              <a:t> sp. </a:t>
            </a:r>
            <a:endParaRPr lang="fr-FR" dirty="0"/>
          </a:p>
        </p:txBody>
      </p:sp>
      <p:pic>
        <p:nvPicPr>
          <p:cNvPr id="2056" name="Picture 8" descr="Colony of red alga, Porphyridium - Stock Image - B309/0021 - Science Photo 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21088"/>
            <a:ext cx="2795464" cy="201622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499992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porphyridium</a:t>
            </a:r>
            <a:endParaRPr lang="fr-FR" dirty="0"/>
          </a:p>
        </p:txBody>
      </p:sp>
      <p:sp>
        <p:nvSpPr>
          <p:cNvPr id="12" name="Pensées 11"/>
          <p:cNvSpPr/>
          <p:nvPr/>
        </p:nvSpPr>
        <p:spPr>
          <a:xfrm>
            <a:off x="6948264" y="1340768"/>
            <a:ext cx="2664296" cy="2448272"/>
          </a:xfrm>
          <a:prstGeom prst="cloudCallout">
            <a:avLst>
              <a:gd name="adj1" fmla="val -52514"/>
              <a:gd name="adj2" fmla="val 4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Entre 7 et 50% de leur poids sec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Extraction des lipides à partir de la spiruline .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35696" y="1556792"/>
            <a:ext cx="482453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Extraction des lipides 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403648" y="2780928"/>
            <a:ext cx="59046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79512" y="3356992"/>
            <a:ext cx="2592288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Extracteur de </a:t>
            </a:r>
            <a:r>
              <a:rPr lang="fr-FR" dirty="0" err="1" smtClean="0"/>
              <a:t>Soxhlet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3347864" y="3429000"/>
            <a:ext cx="244827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Methode</a:t>
            </a:r>
            <a:r>
              <a:rPr lang="fr-FR" dirty="0" smtClean="0"/>
              <a:t> de </a:t>
            </a:r>
            <a:r>
              <a:rPr lang="fr-FR" dirty="0" err="1" smtClean="0"/>
              <a:t>bligh</a:t>
            </a:r>
            <a:r>
              <a:rPr lang="fr-FR" dirty="0" smtClean="0"/>
              <a:t>  and </a:t>
            </a:r>
            <a:r>
              <a:rPr lang="fr-FR" dirty="0" err="1" smtClean="0"/>
              <a:t>dyer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6372200" y="3501008"/>
            <a:ext cx="2448272" cy="1008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Autre méthode 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251520" y="5085184"/>
            <a:ext cx="2592288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Rotavapor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Extracteur de </a:t>
            </a:r>
            <a:r>
              <a:rPr lang="fr-FR" dirty="0" err="1" smtClean="0"/>
              <a:t>soxhlet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3717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26277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Appareil </a:t>
            </a:r>
            <a:r>
              <a:rPr lang="fr-FR" dirty="0" err="1" smtClean="0"/>
              <a:t>rotavapor</a:t>
            </a:r>
            <a:r>
              <a:rPr lang="fr-FR" dirty="0" smtClean="0"/>
              <a:t> ( évaporateur rotatif)  </a:t>
            </a:r>
            <a:endParaRPr lang="fr-FR" dirty="0"/>
          </a:p>
        </p:txBody>
      </p:sp>
      <p:sp>
        <p:nvSpPr>
          <p:cNvPr id="44034" name="AutoShape 2" descr="Buchi Rotavapor R-100, 24/40, P+G, I-100, V-100, F-105 – Western Tobacco C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Buchi Rotavapor R-100, 24/40, P+G, I-100, V-100, F-105 – Western Tobacco C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46448"/>
            <a:ext cx="3448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Protocole Bligh and </a:t>
            </a:r>
            <a:r>
              <a:rPr lang="fr-FR" dirty="0" err="1" smtClean="0"/>
              <a:t>dyer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51520" y="1556792"/>
            <a:ext cx="1872208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Matière sèche    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211960" y="1556792"/>
            <a:ext cx="3744416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Mélange  </a:t>
            </a:r>
            <a:r>
              <a:rPr lang="fr-FR" dirty="0" err="1" smtClean="0"/>
              <a:t>dichloromethane</a:t>
            </a:r>
            <a:r>
              <a:rPr lang="fr-FR" dirty="0" smtClean="0"/>
              <a:t> : méthanol : 1: 1   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11760" y="213285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3768" y="155679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Macération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796136" y="285293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084168" y="30689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Centrifugation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139952" y="4221088"/>
            <a:ext cx="3744416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Mettre le surnageant dans l’</a:t>
            </a:r>
            <a:r>
              <a:rPr lang="fr-FR" dirty="0"/>
              <a:t>a</a:t>
            </a:r>
            <a:r>
              <a:rPr lang="fr-FR" dirty="0" smtClean="0"/>
              <a:t>mpoule à  décanter  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627784" y="486916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51520" y="4221088"/>
            <a:ext cx="208823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Evaporateur rotatif  (40C°)</a:t>
            </a:r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645024"/>
            <a:ext cx="1866156" cy="28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597</TotalTime>
  <Words>301</Words>
  <Application>Microsoft Office PowerPoint</Application>
  <PresentationFormat>Affichage à l'écran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Civil</vt:lpstr>
      <vt:lpstr>Atelier 05: Extraction des lipides à partir des microalgues </vt:lpstr>
      <vt:lpstr>Les lipides </vt:lpstr>
      <vt:lpstr>Rôle biologique </vt:lpstr>
      <vt:lpstr>Les lipides chez les microalgues </vt:lpstr>
      <vt:lpstr>Le espèces productrices d’acides gras </vt:lpstr>
      <vt:lpstr>Extraction des lipides à partir de la spiruline . </vt:lpstr>
      <vt:lpstr>Extracteur de soxhlet </vt:lpstr>
      <vt:lpstr>Appareil rotavapor ( évaporateur rotatif)  </vt:lpstr>
      <vt:lpstr>Protocole Bligh and dyer  </vt:lpstr>
      <vt:lpstr>Extraction des lipides à partir de chlorelle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des lipides à partir des microalgues</dc:title>
  <dc:creator>USER</dc:creator>
  <cp:lastModifiedBy>USER</cp:lastModifiedBy>
  <cp:revision>8</cp:revision>
  <dcterms:created xsi:type="dcterms:W3CDTF">2021-05-23T17:18:59Z</dcterms:created>
  <dcterms:modified xsi:type="dcterms:W3CDTF">2023-06-07T09:18:31Z</dcterms:modified>
</cp:coreProperties>
</file>