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9CDEE-B5C2-49D8-8BD8-4095291C1CB3}" type="doc">
      <dgm:prSet loTypeId="urn:microsoft.com/office/officeart/2005/8/layout/radial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AB2BEB-1DD5-4970-858E-B45AA8E49995}">
      <dgm:prSet phldrT="[Texte]" custT="1"/>
      <dgm:spPr/>
      <dgm:t>
        <a:bodyPr/>
        <a:lstStyle/>
        <a:p>
          <a:r>
            <a:rPr lang="fr-FR" sz="2400" dirty="0" smtClean="0"/>
            <a:t> </a:t>
          </a:r>
          <a:endParaRPr lang="fr-FR" sz="2400" dirty="0"/>
        </a:p>
      </dgm:t>
    </dgm:pt>
    <dgm:pt modelId="{41E93C1F-4368-4AE8-9EED-C6E7AD8184BB}" type="parTrans" cxnId="{6D8F21FF-52B9-45E4-AB2D-841C798921D7}">
      <dgm:prSet/>
      <dgm:spPr/>
      <dgm:t>
        <a:bodyPr/>
        <a:lstStyle/>
        <a:p>
          <a:endParaRPr lang="fr-FR"/>
        </a:p>
      </dgm:t>
    </dgm:pt>
    <dgm:pt modelId="{953AC091-A530-4168-9429-A4063DFC0DEC}" type="sibTrans" cxnId="{6D8F21FF-52B9-45E4-AB2D-841C798921D7}">
      <dgm:prSet/>
      <dgm:spPr/>
      <dgm:t>
        <a:bodyPr/>
        <a:lstStyle/>
        <a:p>
          <a:endParaRPr lang="fr-FR"/>
        </a:p>
      </dgm:t>
    </dgm:pt>
    <dgm:pt modelId="{F639FF9C-5552-4E8F-884F-F869227CACDE}">
      <dgm:prSet phldrT="[Texte]"/>
      <dgm:spPr/>
      <dgm:t>
        <a:bodyPr/>
        <a:lstStyle/>
        <a:p>
          <a:r>
            <a:rPr lang="fr-FR" dirty="0" smtClean="0"/>
            <a:t>Organismes  aquatiques </a:t>
          </a:r>
          <a:endParaRPr lang="fr-FR" dirty="0"/>
        </a:p>
      </dgm:t>
    </dgm:pt>
    <dgm:pt modelId="{4E5736F6-E26E-42FC-A39C-00BF876778CC}" type="parTrans" cxnId="{A390BE1B-4D42-41D8-9783-C75AEEDF9F07}">
      <dgm:prSet/>
      <dgm:spPr/>
      <dgm:t>
        <a:bodyPr/>
        <a:lstStyle/>
        <a:p>
          <a:endParaRPr lang="fr-FR"/>
        </a:p>
      </dgm:t>
    </dgm:pt>
    <dgm:pt modelId="{5CF61922-5D75-461D-B593-434ADCEF7857}" type="sibTrans" cxnId="{A390BE1B-4D42-41D8-9783-C75AEEDF9F07}">
      <dgm:prSet/>
      <dgm:spPr/>
      <dgm:t>
        <a:bodyPr/>
        <a:lstStyle/>
        <a:p>
          <a:endParaRPr lang="fr-FR"/>
        </a:p>
      </dgm:t>
    </dgm:pt>
    <dgm:pt modelId="{B3DF85B0-2C64-44F9-9A4F-53A46AD2FA02}">
      <dgm:prSet phldrT="[Texte]"/>
      <dgm:spPr/>
      <dgm:t>
        <a:bodyPr/>
        <a:lstStyle/>
        <a:p>
          <a:r>
            <a:rPr lang="fr-FR" dirty="0" smtClean="0"/>
            <a:t>Photo</a:t>
          </a:r>
          <a:r>
            <a:rPr lang="fr-FR" baseline="0" dirty="0" smtClean="0"/>
            <a:t> autotrophes </a:t>
          </a:r>
          <a:endParaRPr lang="fr-FR" dirty="0"/>
        </a:p>
      </dgm:t>
    </dgm:pt>
    <dgm:pt modelId="{094E3E03-A7AA-47FA-BC3B-A61075B19854}" type="parTrans" cxnId="{109328E0-062F-4353-807A-D77AEF86F2A5}">
      <dgm:prSet/>
      <dgm:spPr/>
      <dgm:t>
        <a:bodyPr/>
        <a:lstStyle/>
        <a:p>
          <a:endParaRPr lang="fr-FR"/>
        </a:p>
      </dgm:t>
    </dgm:pt>
    <dgm:pt modelId="{C793F9D6-B46E-45A2-A192-F0829B1BBBCD}" type="sibTrans" cxnId="{109328E0-062F-4353-807A-D77AEF86F2A5}">
      <dgm:prSet/>
      <dgm:spPr/>
      <dgm:t>
        <a:bodyPr/>
        <a:lstStyle/>
        <a:p>
          <a:endParaRPr lang="fr-FR"/>
        </a:p>
      </dgm:t>
    </dgm:pt>
    <dgm:pt modelId="{98088C3B-4993-43E4-B5A0-0FCC336415E9}">
      <dgm:prSet phldrT="[Texte]"/>
      <dgm:spPr/>
      <dgm:t>
        <a:bodyPr/>
        <a:lstStyle/>
        <a:p>
          <a:r>
            <a:rPr lang="fr-FR" dirty="0" smtClean="0"/>
            <a:t>Produisent des molécules bioactives   </a:t>
          </a:r>
          <a:endParaRPr lang="fr-FR" dirty="0"/>
        </a:p>
      </dgm:t>
    </dgm:pt>
    <dgm:pt modelId="{BEB5A01D-B9BA-47BE-99BE-2A7234D6A192}" type="parTrans" cxnId="{7AAC787C-CB06-4EC7-A22F-7BE147EDE261}">
      <dgm:prSet/>
      <dgm:spPr/>
      <dgm:t>
        <a:bodyPr/>
        <a:lstStyle/>
        <a:p>
          <a:endParaRPr lang="fr-FR"/>
        </a:p>
      </dgm:t>
    </dgm:pt>
    <dgm:pt modelId="{68BF8B27-C884-466F-ACFD-029D45B882D4}" type="sibTrans" cxnId="{7AAC787C-CB06-4EC7-A22F-7BE147EDE261}">
      <dgm:prSet/>
      <dgm:spPr/>
      <dgm:t>
        <a:bodyPr/>
        <a:lstStyle/>
        <a:p>
          <a:endParaRPr lang="fr-FR"/>
        </a:p>
      </dgm:t>
    </dgm:pt>
    <dgm:pt modelId="{DECDD170-2513-4FF6-A0B1-0784CF60C3FF}">
      <dgm:prSet phldrT="[Texte]" custT="1"/>
      <dgm:spPr/>
      <dgm:t>
        <a:bodyPr/>
        <a:lstStyle/>
        <a:p>
          <a:r>
            <a:rPr lang="fr-FR" sz="1100" dirty="0" smtClean="0"/>
            <a:t>Unicellulaires </a:t>
          </a:r>
          <a:endParaRPr lang="fr-FR" sz="1100" dirty="0"/>
        </a:p>
      </dgm:t>
    </dgm:pt>
    <dgm:pt modelId="{B4489A78-DC68-4B39-BACD-2003F7B26F36}" type="parTrans" cxnId="{87687052-3801-4D32-870A-658D4B1EFF4B}">
      <dgm:prSet/>
      <dgm:spPr/>
      <dgm:t>
        <a:bodyPr/>
        <a:lstStyle/>
        <a:p>
          <a:endParaRPr lang="fr-FR"/>
        </a:p>
      </dgm:t>
    </dgm:pt>
    <dgm:pt modelId="{F3769BCB-1F0F-4996-97F0-565E72CA4BD4}" type="sibTrans" cxnId="{87687052-3801-4D32-870A-658D4B1EFF4B}">
      <dgm:prSet/>
      <dgm:spPr/>
      <dgm:t>
        <a:bodyPr/>
        <a:lstStyle/>
        <a:p>
          <a:endParaRPr lang="fr-FR"/>
        </a:p>
      </dgm:t>
    </dgm:pt>
    <dgm:pt modelId="{A2D98528-1F11-4BE7-B25F-D18AE3AAE302}">
      <dgm:prSet/>
      <dgm:spPr/>
      <dgm:t>
        <a:bodyPr/>
        <a:lstStyle/>
        <a:p>
          <a:r>
            <a:rPr lang="fr-FR" dirty="0" smtClean="0"/>
            <a:t>Plusieurs milieux </a:t>
          </a:r>
          <a:endParaRPr lang="fr-FR" dirty="0"/>
        </a:p>
      </dgm:t>
    </dgm:pt>
    <dgm:pt modelId="{547B5C6A-833E-46FA-9DC6-45AB199C2669}" type="parTrans" cxnId="{28E54D90-6A54-4DEE-9862-4EB81221F44B}">
      <dgm:prSet/>
      <dgm:spPr/>
      <dgm:t>
        <a:bodyPr/>
        <a:lstStyle/>
        <a:p>
          <a:endParaRPr lang="fr-FR"/>
        </a:p>
      </dgm:t>
    </dgm:pt>
    <dgm:pt modelId="{B37322D1-04C1-48FD-8724-47B83C8F9E12}" type="sibTrans" cxnId="{28E54D90-6A54-4DEE-9862-4EB81221F44B}">
      <dgm:prSet/>
      <dgm:spPr/>
      <dgm:t>
        <a:bodyPr/>
        <a:lstStyle/>
        <a:p>
          <a:endParaRPr lang="fr-FR"/>
        </a:p>
      </dgm:t>
    </dgm:pt>
    <dgm:pt modelId="{BE304832-32C0-4E74-8E77-164AC2516527}">
      <dgm:prSet/>
      <dgm:spPr/>
      <dgm:t>
        <a:bodyPr/>
        <a:lstStyle/>
        <a:p>
          <a:endParaRPr lang="fr-FR" dirty="0"/>
        </a:p>
      </dgm:t>
    </dgm:pt>
    <dgm:pt modelId="{2E2A3219-ADB0-43AB-8536-807FA97B5D32}" type="parTrans" cxnId="{F994C951-E820-47D8-97C6-DFA728D986B8}">
      <dgm:prSet/>
      <dgm:spPr/>
      <dgm:t>
        <a:bodyPr/>
        <a:lstStyle/>
        <a:p>
          <a:endParaRPr lang="fr-FR"/>
        </a:p>
      </dgm:t>
    </dgm:pt>
    <dgm:pt modelId="{97D68BA8-A183-4C9B-8453-F525AB73E32F}" type="sibTrans" cxnId="{F994C951-E820-47D8-97C6-DFA728D986B8}">
      <dgm:prSet/>
      <dgm:spPr/>
      <dgm:t>
        <a:bodyPr/>
        <a:lstStyle/>
        <a:p>
          <a:endParaRPr lang="fr-FR"/>
        </a:p>
      </dgm:t>
    </dgm:pt>
    <dgm:pt modelId="{30DA282B-338A-47B7-9519-09728FCAE1CE}">
      <dgm:prSet/>
      <dgm:spPr/>
      <dgm:t>
        <a:bodyPr/>
        <a:lstStyle/>
        <a:p>
          <a:r>
            <a:rPr lang="fr-FR" dirty="0" smtClean="0"/>
            <a:t>1 million d’espèce </a:t>
          </a:r>
          <a:endParaRPr lang="fr-FR" dirty="0"/>
        </a:p>
      </dgm:t>
    </dgm:pt>
    <dgm:pt modelId="{7BB3D840-D628-4800-B4DF-8A8CA1587658}" type="parTrans" cxnId="{999588D9-34FD-4AF5-889B-2EFFADEC720C}">
      <dgm:prSet/>
      <dgm:spPr/>
      <dgm:t>
        <a:bodyPr/>
        <a:lstStyle/>
        <a:p>
          <a:endParaRPr lang="fr-FR"/>
        </a:p>
      </dgm:t>
    </dgm:pt>
    <dgm:pt modelId="{71077E43-189F-414B-97F3-DDCBE71436A4}" type="sibTrans" cxnId="{999588D9-34FD-4AF5-889B-2EFFADEC720C}">
      <dgm:prSet/>
      <dgm:spPr/>
      <dgm:t>
        <a:bodyPr/>
        <a:lstStyle/>
        <a:p>
          <a:endParaRPr lang="fr-FR"/>
        </a:p>
      </dgm:t>
    </dgm:pt>
    <dgm:pt modelId="{F859A783-1E2F-4FCE-84CD-2AA35826CF1E}" type="pres">
      <dgm:prSet presAssocID="{BE39CDEE-B5C2-49D8-8BD8-4095291C1C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A59D01-6481-40E3-B08E-E3930960E99B}" type="pres">
      <dgm:prSet presAssocID="{BE39CDEE-B5C2-49D8-8BD8-4095291C1CB3}" presName="radial" presStyleCnt="0">
        <dgm:presLayoutVars>
          <dgm:animLvl val="ctr"/>
        </dgm:presLayoutVars>
      </dgm:prSet>
      <dgm:spPr/>
    </dgm:pt>
    <dgm:pt modelId="{D8A78B44-487A-45B9-858E-2B75CF781536}" type="pres">
      <dgm:prSet presAssocID="{6BAB2BEB-1DD5-4970-858E-B45AA8E49995}" presName="centerShape" presStyleLbl="vennNode1" presStyleIdx="0" presStyleCnt="7"/>
      <dgm:spPr/>
      <dgm:t>
        <a:bodyPr/>
        <a:lstStyle/>
        <a:p>
          <a:endParaRPr lang="fr-FR"/>
        </a:p>
      </dgm:t>
    </dgm:pt>
    <dgm:pt modelId="{AE200739-3EBB-4EFF-AD21-FEC2E6F92ED4}" type="pres">
      <dgm:prSet presAssocID="{F639FF9C-5552-4E8F-884F-F869227CACDE}" presName="node" presStyleLbl="vennNode1" presStyleIdx="1" presStyleCnt="7" custRadScaleRad="93489" custRadScaleInc="-2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1EDC1-2967-4410-8F67-F63E4FCBD817}" type="pres">
      <dgm:prSet presAssocID="{B3DF85B0-2C64-44F9-9A4F-53A46AD2FA02}" presName="node" presStyleLbl="vennNode1" presStyleIdx="2" presStyleCnt="7" custRadScaleRad="93286" custRadScaleInc="-147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723AA8-87DD-4CA2-BB48-0D76AFC66CBA}" type="pres">
      <dgm:prSet presAssocID="{30DA282B-338A-47B7-9519-09728FCAE1CE}" presName="node" presStyleLbl="vennNode1" presStyleIdx="3" presStyleCnt="7" custRadScaleRad="79415" custRadScaleInc="956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AEB98D-8393-413F-AEA3-18A3678BC0D6}" type="pres">
      <dgm:prSet presAssocID="{98088C3B-4993-43E4-B5A0-0FCC336415E9}" presName="node" presStyleLbl="vennNode1" presStyleIdx="4" presStyleCnt="7" custRadScaleRad="87813" custRadScaleInc="-1137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101014-6841-451A-8F8E-268460344559}" type="pres">
      <dgm:prSet presAssocID="{DECDD170-2513-4FF6-A0B1-0784CF60C3FF}" presName="node" presStyleLbl="vennNode1" presStyleIdx="5" presStyleCnt="7" custRadScaleRad="91347" custRadScaleInc="1117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CC0B8B-07E1-46DD-A140-BBBFFD804ADB}" type="pres">
      <dgm:prSet presAssocID="{A2D98528-1F11-4BE7-B25F-D18AE3AAE302}" presName="node" presStyleLbl="vennNode1" presStyleIdx="6" presStyleCnt="7" custRadScaleRad="89940" custRadScaleInc="-991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4CBCDC-95B2-4AE4-8A57-7CD360277379}" type="presOf" srcId="{F639FF9C-5552-4E8F-884F-F869227CACDE}" destId="{AE200739-3EBB-4EFF-AD21-FEC2E6F92ED4}" srcOrd="0" destOrd="0" presId="urn:microsoft.com/office/officeart/2005/8/layout/radial3"/>
    <dgm:cxn modelId="{DC57E35F-45B2-4F5A-9828-92DBF6FB02C0}" type="presOf" srcId="{DECDD170-2513-4FF6-A0B1-0784CF60C3FF}" destId="{5E101014-6841-451A-8F8E-268460344559}" srcOrd="0" destOrd="0" presId="urn:microsoft.com/office/officeart/2005/8/layout/radial3"/>
    <dgm:cxn modelId="{999588D9-34FD-4AF5-889B-2EFFADEC720C}" srcId="{6BAB2BEB-1DD5-4970-858E-B45AA8E49995}" destId="{30DA282B-338A-47B7-9519-09728FCAE1CE}" srcOrd="2" destOrd="0" parTransId="{7BB3D840-D628-4800-B4DF-8A8CA1587658}" sibTransId="{71077E43-189F-414B-97F3-DDCBE71436A4}"/>
    <dgm:cxn modelId="{A37679E2-7B32-43DC-991B-D758448B14C5}" type="presOf" srcId="{BE39CDEE-B5C2-49D8-8BD8-4095291C1CB3}" destId="{F859A783-1E2F-4FCE-84CD-2AA35826CF1E}" srcOrd="0" destOrd="0" presId="urn:microsoft.com/office/officeart/2005/8/layout/radial3"/>
    <dgm:cxn modelId="{55DD0AF4-E46E-484B-A2A5-C9E95A9E5B1C}" type="presOf" srcId="{A2D98528-1F11-4BE7-B25F-D18AE3AAE302}" destId="{EBCC0B8B-07E1-46DD-A140-BBBFFD804ADB}" srcOrd="0" destOrd="0" presId="urn:microsoft.com/office/officeart/2005/8/layout/radial3"/>
    <dgm:cxn modelId="{109328E0-062F-4353-807A-D77AEF86F2A5}" srcId="{6BAB2BEB-1DD5-4970-858E-B45AA8E49995}" destId="{B3DF85B0-2C64-44F9-9A4F-53A46AD2FA02}" srcOrd="1" destOrd="0" parTransId="{094E3E03-A7AA-47FA-BC3B-A61075B19854}" sibTransId="{C793F9D6-B46E-45A2-A192-F0829B1BBBCD}"/>
    <dgm:cxn modelId="{6D8F21FF-52B9-45E4-AB2D-841C798921D7}" srcId="{BE39CDEE-B5C2-49D8-8BD8-4095291C1CB3}" destId="{6BAB2BEB-1DD5-4970-858E-B45AA8E49995}" srcOrd="0" destOrd="0" parTransId="{41E93C1F-4368-4AE8-9EED-C6E7AD8184BB}" sibTransId="{953AC091-A530-4168-9429-A4063DFC0DEC}"/>
    <dgm:cxn modelId="{87687052-3801-4D32-870A-658D4B1EFF4B}" srcId="{6BAB2BEB-1DD5-4970-858E-B45AA8E49995}" destId="{DECDD170-2513-4FF6-A0B1-0784CF60C3FF}" srcOrd="4" destOrd="0" parTransId="{B4489A78-DC68-4B39-BACD-2003F7B26F36}" sibTransId="{F3769BCB-1F0F-4996-97F0-565E72CA4BD4}"/>
    <dgm:cxn modelId="{D93D4A8D-327C-4EBC-8B16-D87517415DF9}" type="presOf" srcId="{30DA282B-338A-47B7-9519-09728FCAE1CE}" destId="{1D723AA8-87DD-4CA2-BB48-0D76AFC66CBA}" srcOrd="0" destOrd="0" presId="urn:microsoft.com/office/officeart/2005/8/layout/radial3"/>
    <dgm:cxn modelId="{8324FC55-873D-47BA-B559-DFC3CDDAA493}" type="presOf" srcId="{98088C3B-4993-43E4-B5A0-0FCC336415E9}" destId="{27AEB98D-8393-413F-AEA3-18A3678BC0D6}" srcOrd="0" destOrd="0" presId="urn:microsoft.com/office/officeart/2005/8/layout/radial3"/>
    <dgm:cxn modelId="{7AAC787C-CB06-4EC7-A22F-7BE147EDE261}" srcId="{6BAB2BEB-1DD5-4970-858E-B45AA8E49995}" destId="{98088C3B-4993-43E4-B5A0-0FCC336415E9}" srcOrd="3" destOrd="0" parTransId="{BEB5A01D-B9BA-47BE-99BE-2A7234D6A192}" sibTransId="{68BF8B27-C884-466F-ACFD-029D45B882D4}"/>
    <dgm:cxn modelId="{A390BE1B-4D42-41D8-9783-C75AEEDF9F07}" srcId="{6BAB2BEB-1DD5-4970-858E-B45AA8E49995}" destId="{F639FF9C-5552-4E8F-884F-F869227CACDE}" srcOrd="0" destOrd="0" parTransId="{4E5736F6-E26E-42FC-A39C-00BF876778CC}" sibTransId="{5CF61922-5D75-461D-B593-434ADCEF7857}"/>
    <dgm:cxn modelId="{4948D52E-AF9E-4851-BD31-998FC39B564A}" type="presOf" srcId="{B3DF85B0-2C64-44F9-9A4F-53A46AD2FA02}" destId="{B7E1EDC1-2967-4410-8F67-F63E4FCBD817}" srcOrd="0" destOrd="0" presId="urn:microsoft.com/office/officeart/2005/8/layout/radial3"/>
    <dgm:cxn modelId="{28E54D90-6A54-4DEE-9862-4EB81221F44B}" srcId="{6BAB2BEB-1DD5-4970-858E-B45AA8E49995}" destId="{A2D98528-1F11-4BE7-B25F-D18AE3AAE302}" srcOrd="5" destOrd="0" parTransId="{547B5C6A-833E-46FA-9DC6-45AB199C2669}" sibTransId="{B37322D1-04C1-48FD-8724-47B83C8F9E12}"/>
    <dgm:cxn modelId="{F994C951-E820-47D8-97C6-DFA728D986B8}" srcId="{BE39CDEE-B5C2-49D8-8BD8-4095291C1CB3}" destId="{BE304832-32C0-4E74-8E77-164AC2516527}" srcOrd="1" destOrd="0" parTransId="{2E2A3219-ADB0-43AB-8536-807FA97B5D32}" sibTransId="{97D68BA8-A183-4C9B-8453-F525AB73E32F}"/>
    <dgm:cxn modelId="{02048E68-D5EC-4A0E-B41A-0967DF018663}" type="presOf" srcId="{6BAB2BEB-1DD5-4970-858E-B45AA8E49995}" destId="{D8A78B44-487A-45B9-858E-2B75CF781536}" srcOrd="0" destOrd="0" presId="urn:microsoft.com/office/officeart/2005/8/layout/radial3"/>
    <dgm:cxn modelId="{38139226-FF02-40B5-BEC5-8062299534CD}" type="presParOf" srcId="{F859A783-1E2F-4FCE-84CD-2AA35826CF1E}" destId="{A0A59D01-6481-40E3-B08E-E3930960E99B}" srcOrd="0" destOrd="0" presId="urn:microsoft.com/office/officeart/2005/8/layout/radial3"/>
    <dgm:cxn modelId="{EDE08F0F-D6F1-4D5F-9542-D705E3BDF98B}" type="presParOf" srcId="{A0A59D01-6481-40E3-B08E-E3930960E99B}" destId="{D8A78B44-487A-45B9-858E-2B75CF781536}" srcOrd="0" destOrd="0" presId="urn:microsoft.com/office/officeart/2005/8/layout/radial3"/>
    <dgm:cxn modelId="{41B2C9C7-83BB-4213-8991-78504382E8F8}" type="presParOf" srcId="{A0A59D01-6481-40E3-B08E-E3930960E99B}" destId="{AE200739-3EBB-4EFF-AD21-FEC2E6F92ED4}" srcOrd="1" destOrd="0" presId="urn:microsoft.com/office/officeart/2005/8/layout/radial3"/>
    <dgm:cxn modelId="{3CDC2F9E-0F97-4052-9101-BE3B9BB365D5}" type="presParOf" srcId="{A0A59D01-6481-40E3-B08E-E3930960E99B}" destId="{B7E1EDC1-2967-4410-8F67-F63E4FCBD817}" srcOrd="2" destOrd="0" presId="urn:microsoft.com/office/officeart/2005/8/layout/radial3"/>
    <dgm:cxn modelId="{F2444BA4-419C-4877-9C41-CF94230C619A}" type="presParOf" srcId="{A0A59D01-6481-40E3-B08E-E3930960E99B}" destId="{1D723AA8-87DD-4CA2-BB48-0D76AFC66CBA}" srcOrd="3" destOrd="0" presId="urn:microsoft.com/office/officeart/2005/8/layout/radial3"/>
    <dgm:cxn modelId="{91D7A32C-36E2-4DA3-BEEA-705C327D7B4A}" type="presParOf" srcId="{A0A59D01-6481-40E3-B08E-E3930960E99B}" destId="{27AEB98D-8393-413F-AEA3-18A3678BC0D6}" srcOrd="4" destOrd="0" presId="urn:microsoft.com/office/officeart/2005/8/layout/radial3"/>
    <dgm:cxn modelId="{B86CCBF5-5D7F-4B6D-AE20-94D526105929}" type="presParOf" srcId="{A0A59D01-6481-40E3-B08E-E3930960E99B}" destId="{5E101014-6841-451A-8F8E-268460344559}" srcOrd="5" destOrd="0" presId="urn:microsoft.com/office/officeart/2005/8/layout/radial3"/>
    <dgm:cxn modelId="{4624883E-3206-4FE0-8CAD-1BAA2EBB48E5}" type="presParOf" srcId="{A0A59D01-6481-40E3-B08E-E3930960E99B}" destId="{EBCC0B8B-07E1-46DD-A140-BBBFFD804AD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78B44-487A-45B9-858E-2B75CF781536}">
      <dsp:nvSpPr>
        <dsp:cNvPr id="0" name=""/>
        <dsp:cNvSpPr/>
      </dsp:nvSpPr>
      <dsp:spPr>
        <a:xfrm>
          <a:off x="2515325" y="961981"/>
          <a:ext cx="2396516" cy="2396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 </a:t>
          </a:r>
          <a:endParaRPr lang="fr-FR" sz="2400" kern="1200" dirty="0"/>
        </a:p>
      </dsp:txBody>
      <dsp:txXfrm>
        <a:off x="2515325" y="961981"/>
        <a:ext cx="2396516" cy="2396516"/>
      </dsp:txXfrm>
    </dsp:sp>
    <dsp:sp modelId="{AE200739-3EBB-4EFF-AD21-FEC2E6F92ED4}">
      <dsp:nvSpPr>
        <dsp:cNvPr id="0" name=""/>
        <dsp:cNvSpPr/>
      </dsp:nvSpPr>
      <dsp:spPr>
        <a:xfrm>
          <a:off x="3079270" y="102468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Organismes  aquatiques </a:t>
          </a:r>
          <a:endParaRPr lang="fr-FR" sz="1200" kern="1200" dirty="0"/>
        </a:p>
      </dsp:txBody>
      <dsp:txXfrm>
        <a:off x="3079270" y="102468"/>
        <a:ext cx="1198258" cy="1198258"/>
      </dsp:txXfrm>
    </dsp:sp>
    <dsp:sp modelId="{B7E1EDC1-2967-4410-8F67-F63E4FCBD817}">
      <dsp:nvSpPr>
        <dsp:cNvPr id="0" name=""/>
        <dsp:cNvSpPr/>
      </dsp:nvSpPr>
      <dsp:spPr>
        <a:xfrm>
          <a:off x="4248477" y="648074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Photo</a:t>
          </a:r>
          <a:r>
            <a:rPr lang="fr-FR" sz="1200" kern="1200" baseline="0" dirty="0" smtClean="0"/>
            <a:t> autotrophes </a:t>
          </a:r>
          <a:endParaRPr lang="fr-FR" sz="1200" kern="1200" dirty="0"/>
        </a:p>
      </dsp:txBody>
      <dsp:txXfrm>
        <a:off x="4248477" y="648074"/>
        <a:ext cx="1198258" cy="1198258"/>
      </dsp:txXfrm>
    </dsp:sp>
    <dsp:sp modelId="{1D723AA8-87DD-4CA2-BB48-0D76AFC66CBA}">
      <dsp:nvSpPr>
        <dsp:cNvPr id="0" name=""/>
        <dsp:cNvSpPr/>
      </dsp:nvSpPr>
      <dsp:spPr>
        <a:xfrm>
          <a:off x="3170272" y="2799269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1 million d’espèce </a:t>
          </a:r>
          <a:endParaRPr lang="fr-FR" sz="1200" kern="1200" dirty="0"/>
        </a:p>
      </dsp:txBody>
      <dsp:txXfrm>
        <a:off x="3170272" y="2799269"/>
        <a:ext cx="1198258" cy="1198258"/>
      </dsp:txXfrm>
    </dsp:sp>
    <dsp:sp modelId="{27AEB98D-8393-413F-AEA3-18A3678BC0D6}">
      <dsp:nvSpPr>
        <dsp:cNvPr id="0" name=""/>
        <dsp:cNvSpPr/>
      </dsp:nvSpPr>
      <dsp:spPr>
        <a:xfrm>
          <a:off x="4387345" y="2069020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Produisent des molécules bioactives   </a:t>
          </a:r>
          <a:endParaRPr lang="fr-FR" sz="1200" kern="1200" dirty="0"/>
        </a:p>
      </dsp:txBody>
      <dsp:txXfrm>
        <a:off x="4387345" y="2069020"/>
        <a:ext cx="1198258" cy="1198258"/>
      </dsp:txXfrm>
    </dsp:sp>
    <dsp:sp modelId="{5E101014-6841-451A-8F8E-268460344559}">
      <dsp:nvSpPr>
        <dsp:cNvPr id="0" name=""/>
        <dsp:cNvSpPr/>
      </dsp:nvSpPr>
      <dsp:spPr>
        <a:xfrm>
          <a:off x="1977080" y="701564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Unicellulaires </a:t>
          </a:r>
          <a:endParaRPr lang="fr-FR" sz="1100" kern="1200" dirty="0"/>
        </a:p>
      </dsp:txBody>
      <dsp:txXfrm>
        <a:off x="1977080" y="701564"/>
        <a:ext cx="1198258" cy="1198258"/>
      </dsp:txXfrm>
    </dsp:sp>
    <dsp:sp modelId="{EBCC0B8B-07E1-46DD-A140-BBBFFD804ADB}">
      <dsp:nvSpPr>
        <dsp:cNvPr id="0" name=""/>
        <dsp:cNvSpPr/>
      </dsp:nvSpPr>
      <dsp:spPr>
        <a:xfrm>
          <a:off x="1892345" y="2251590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Plusieurs milieux </a:t>
          </a:r>
          <a:endParaRPr lang="fr-FR" sz="1200" kern="1200" dirty="0"/>
        </a:p>
      </dsp:txBody>
      <dsp:txXfrm>
        <a:off x="1892345" y="2251590"/>
        <a:ext cx="1198258" cy="119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78EEAD-9ECC-4F47-98AD-0A7A03DD6184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73A364-1E5D-46AC-9426-46ACF4A9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Atelier 02 : Cinétique </a:t>
            </a:r>
            <a:r>
              <a:rPr lang="fr-FR" dirty="0" smtClean="0"/>
              <a:t>de croissance et techniques de comptage cellulaire pour les microalgues </a:t>
            </a:r>
            <a:endParaRPr lang="fr-FR" dirty="0"/>
          </a:p>
        </p:txBody>
      </p:sp>
      <p:pic>
        <p:nvPicPr>
          <p:cNvPr id="17410" name="Picture 2" descr="Rogo Sampaic™ Cellules de numération Malassez Grid Typ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2419350" cy="1895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chlor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23431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Picture 6" descr="Scenedesmus - Alchetron, The Free Social Encyc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73113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endParaRPr lang="fr-FR" dirty="0" smtClean="0"/>
          </a:p>
          <a:p>
            <a:r>
              <a:rPr lang="fr-FR" sz="3200" u="sng" dirty="0" smtClean="0">
                <a:solidFill>
                  <a:srgbClr val="C00000"/>
                </a:solidFill>
              </a:rPr>
              <a:t>Hématimètre de </a:t>
            </a:r>
            <a:r>
              <a:rPr lang="fr-FR" sz="3200" u="sng" dirty="0" err="1" smtClean="0">
                <a:solidFill>
                  <a:srgbClr val="C00000"/>
                </a:solidFill>
              </a:rPr>
              <a:t>malassez</a:t>
            </a:r>
            <a:r>
              <a:rPr lang="fr-FR" sz="3200" u="sng" dirty="0" smtClean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: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Cette technique permet d’évaluer la concentration cellulaire d’une suspension microbienne en fonction de différents paramètres définis par l’expérimentateur . On aborde ainsi les problèmes de la croissance des populations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u="sng" dirty="0" smtClean="0">
                <a:solidFill>
                  <a:srgbClr val="FFFF00"/>
                </a:solidFill>
              </a:rPr>
              <a:t>Hématimètre de </a:t>
            </a:r>
            <a:r>
              <a:rPr lang="fr-FR" sz="4400" u="sng" dirty="0" err="1" smtClean="0">
                <a:solidFill>
                  <a:srgbClr val="FFFF00"/>
                </a:solidFill>
              </a:rPr>
              <a:t>malassez</a:t>
            </a:r>
            <a:r>
              <a:rPr lang="fr-FR" sz="4400" u="sng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: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176464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5300" name="Picture 4" descr="Résultat de recherche d'images pour &quot;dénombrement sur cellule de malassez pdf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3744416" cy="1368152"/>
          </a:xfrm>
          <a:prstGeom prst="rect">
            <a:avLst/>
          </a:prstGeom>
          <a:noFill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2484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56320"/>
          </a:xfrm>
        </p:spPr>
        <p:txBody>
          <a:bodyPr>
            <a:norm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Quadrillage de la cellule de </a:t>
            </a:r>
            <a:r>
              <a:rPr lang="fr-FR" sz="2800" u="sng" dirty="0" err="1" smtClean="0">
                <a:solidFill>
                  <a:srgbClr val="FFFF00"/>
                </a:solidFill>
              </a:rPr>
              <a:t>malassez</a:t>
            </a:r>
            <a:r>
              <a:rPr lang="fr-FR" sz="2800" u="sng" dirty="0" smtClean="0">
                <a:solidFill>
                  <a:srgbClr val="FFFF00"/>
                </a:solidFill>
              </a:rPr>
              <a:t> 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45313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8964488" cy="1600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8388424" y="1988840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10-</a:t>
            </a:r>
            <a:r>
              <a:rPr lang="fr-FR" baseline="30000" dirty="0" smtClean="0">
                <a:solidFill>
                  <a:srgbClr val="C00000"/>
                </a:solidFill>
              </a:rPr>
              <a:t>5</a:t>
            </a:r>
            <a:r>
              <a:rPr lang="fr-FR" dirty="0" smtClean="0">
                <a:solidFill>
                  <a:srgbClr val="C00000"/>
                </a:solidFill>
              </a:rPr>
              <a:t>ml</a:t>
            </a:r>
            <a:r>
              <a:rPr lang="fr-FR" dirty="0" smtClean="0"/>
              <a:t> </a:t>
            </a:r>
            <a:endParaRPr lang="fr-FR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5819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fr-FR" sz="2800" u="sng" dirty="0" smtClean="0">
                <a:solidFill>
                  <a:srgbClr val="FFFF00"/>
                </a:solidFill>
              </a:rPr>
              <a:t>Quadrillage de la cellule de </a:t>
            </a:r>
            <a:r>
              <a:rPr lang="fr-FR" sz="2800" u="sng" dirty="0" err="1" smtClean="0">
                <a:solidFill>
                  <a:srgbClr val="FFFF00"/>
                </a:solidFill>
              </a:rPr>
              <a:t>malassez</a:t>
            </a:r>
            <a:r>
              <a:rPr lang="fr-FR" sz="2800" u="sng" dirty="0" smtClean="0">
                <a:solidFill>
                  <a:srgbClr val="FFFF00"/>
                </a:solidFill>
              </a:rPr>
              <a:t> 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64096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/>
          <a:lstStyle/>
          <a:p>
            <a:r>
              <a:rPr lang="fr-FR" u="sng" dirty="0" smtClean="0">
                <a:solidFill>
                  <a:srgbClr val="FFFF00"/>
                </a:solidFill>
              </a:rPr>
              <a:t>Mode opératoire </a:t>
            </a:r>
            <a:endParaRPr lang="fr-FR" u="sng" dirty="0">
              <a:solidFill>
                <a:srgbClr val="FFFF00"/>
              </a:solidFill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964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Technique de Comptage cellulaire </a:t>
            </a:r>
            <a:endParaRPr lang="fr-FR" dirty="0"/>
          </a:p>
        </p:txBody>
      </p:sp>
      <p:sp>
        <p:nvSpPr>
          <p:cNvPr id="46086" name="AutoShape 6" descr="BrassageAmateur.com • Afficher le sujet - materiel comptage de lev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8" name="AutoShape 8" descr="BrassageAmateur.com • Afficher le sujet - materiel comptage de lev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259632" y="1484784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comptage se fait de gauche à droite  . En utilisant la forme L pour compter chaque carré  et pour  éviter les répétition .</a:t>
            </a:r>
          </a:p>
          <a:p>
            <a:pPr algn="just"/>
            <a:r>
              <a:rPr lang="fr-FR" dirty="0" smtClean="0"/>
              <a:t>On a en face un rectangle constitué de 25 carrés donc on compte  : </a:t>
            </a:r>
          </a:p>
          <a:p>
            <a:pPr algn="just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carré: 5 cellules ( on calcule l’ intérieur aussi ) </a:t>
            </a:r>
          </a:p>
          <a:p>
            <a:pPr algn="just"/>
            <a:r>
              <a:rPr lang="fr-FR" dirty="0" smtClean="0"/>
              <a:t>2 </a:t>
            </a:r>
            <a:r>
              <a:rPr lang="fr-FR" baseline="30000" dirty="0" err="1" smtClean="0"/>
              <a:t>eme</a:t>
            </a:r>
            <a:r>
              <a:rPr lang="fr-FR" dirty="0" smtClean="0"/>
              <a:t> carré  : 13 cellules on doit terminer les 25 carrés pour un seul rectangle . Il faut au minimum 10 rectangles </a:t>
            </a:r>
          </a:p>
          <a:p>
            <a:pPr algn="just"/>
            <a:r>
              <a:rPr lang="fr-FR" dirty="0" smtClean="0"/>
              <a:t>Calculer la moyenne:  l’ ensemble de cellule /10</a:t>
            </a:r>
            <a:endParaRPr lang="fr-FR" dirty="0"/>
          </a:p>
        </p:txBody>
      </p:sp>
      <p:pic>
        <p:nvPicPr>
          <p:cNvPr id="46094" name="Picture 14" descr="TechOzyme - Exemple de lecture d'un quadrillage de lame de Malass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6768752" cy="2808312"/>
          </a:xfrm>
          <a:prstGeom prst="rect">
            <a:avLst/>
          </a:prstGeom>
          <a:noFill/>
        </p:spPr>
      </p:pic>
      <p:cxnSp>
        <p:nvCxnSpPr>
          <p:cNvPr id="42" name="Connecteur droit avec flèche 41"/>
          <p:cNvCxnSpPr/>
          <p:nvPr/>
        </p:nvCxnSpPr>
        <p:spPr>
          <a:xfrm flipV="1">
            <a:off x="6300192" y="4437112"/>
            <a:ext cx="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6300192" y="4797152"/>
            <a:ext cx="279648" cy="838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ier 45"/>
          <p:cNvSpPr/>
          <p:nvPr/>
        </p:nvSpPr>
        <p:spPr>
          <a:xfrm>
            <a:off x="6444208" y="4293096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6300192" y="3861048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ultiplier 48"/>
          <p:cNvSpPr/>
          <p:nvPr/>
        </p:nvSpPr>
        <p:spPr>
          <a:xfrm>
            <a:off x="6876256" y="4293096"/>
            <a:ext cx="216024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Technique de comptage cellulaire par Malassez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Calculer la concentration :</a:t>
            </a:r>
          </a:p>
          <a:p>
            <a:pPr>
              <a:buNone/>
            </a:pPr>
            <a:r>
              <a:rPr lang="fr-FR" dirty="0" smtClean="0"/>
              <a:t>Lorsqu’on calcule la moyenne , ex: on a un nombre moyen de 45 cellules.</a:t>
            </a:r>
          </a:p>
          <a:p>
            <a:pPr>
              <a:buNone/>
            </a:pPr>
            <a:r>
              <a:rPr lang="fr-FR" dirty="0" smtClean="0"/>
              <a:t>45cellules en moyenne présentes  dans un rectangle , possédant un volume de 10</a:t>
            </a:r>
            <a:r>
              <a:rPr lang="fr-FR" baseline="30000" dirty="0" smtClean="0"/>
              <a:t>-5 </a:t>
            </a:r>
            <a:r>
              <a:rPr lang="fr-FR" dirty="0" smtClean="0"/>
              <a:t> ml donc : </a:t>
            </a:r>
          </a:p>
          <a:p>
            <a:pPr>
              <a:buNone/>
            </a:pPr>
            <a:r>
              <a:rPr lang="fr-FR" dirty="0" smtClean="0"/>
              <a:t>45 cellules 	10</a:t>
            </a:r>
            <a:r>
              <a:rPr lang="fr-FR" baseline="30000" dirty="0" smtClean="0"/>
              <a:t>-5</a:t>
            </a:r>
            <a:r>
              <a:rPr lang="fr-FR" dirty="0" smtClean="0"/>
              <a:t> ml	</a:t>
            </a:r>
            <a:r>
              <a:rPr lang="fr-FR" sz="1800" dirty="0" smtClean="0"/>
              <a:t>X=45.10</a:t>
            </a:r>
            <a:r>
              <a:rPr lang="fr-FR" sz="1800" baseline="30000" dirty="0" smtClean="0"/>
              <a:t>5 </a:t>
            </a:r>
            <a:r>
              <a:rPr lang="fr-FR" sz="1800" dirty="0" smtClean="0"/>
              <a:t>cellule /ml </a:t>
            </a:r>
            <a:endParaRPr lang="fr-FR" dirty="0" smtClean="0"/>
          </a:p>
          <a:p>
            <a:pPr>
              <a:buNone/>
            </a:pPr>
            <a:r>
              <a:rPr lang="fr-FR" baseline="30000" dirty="0" smtClean="0"/>
              <a:t>    X			1ml</a:t>
            </a:r>
            <a:r>
              <a:rPr lang="fr-FR" dirty="0" smtClean="0"/>
              <a:t> 	</a:t>
            </a:r>
            <a:endParaRPr lang="fr-FR" baseline="30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75856" y="530120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419872" y="486916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fermante 6"/>
          <p:cNvSpPr/>
          <p:nvPr/>
        </p:nvSpPr>
        <p:spPr>
          <a:xfrm rot="10800000" flipH="1">
            <a:off x="5436096" y="4797152"/>
            <a:ext cx="50405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		</a:t>
            </a:r>
            <a:r>
              <a:rPr lang="fr-FR" u="sng" dirty="0" smtClean="0"/>
              <a:t>Compte rendu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Comptez le nombre de cellule !</a:t>
            </a:r>
            <a:endParaRPr lang="fr-FR" dirty="0"/>
          </a:p>
        </p:txBody>
      </p:sp>
      <p:pic>
        <p:nvPicPr>
          <p:cNvPr id="5" name="Picture 2" descr="https://www.lelaborantin.com/media/catalog/product/cache/2/thumbnail/800x/9df78eab33525d08d6e5fb8d27136e95/i/m/img_713441_v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5040263" cy="504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://cerig.pagora.grenoble-inp.fr/memoire/2013/images/microalg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1432">
            <a:off x="4642027" y="2769995"/>
            <a:ext cx="2483768" cy="2332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2051720" y="1700808"/>
          <a:ext cx="74271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 flipV="1">
            <a:off x="7596336" y="393305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668344" y="4437112"/>
            <a:ext cx="279648" cy="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596336" y="472514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812360" y="4725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Caroténoïdes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991872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Astaxanthines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1872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Phycocyanine  </a:t>
            </a:r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 flipV="1">
            <a:off x="3995936" y="429309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771800" y="400506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sz="1200" dirty="0" smtClean="0"/>
              <a:t>Milieux aqueux salins 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923928" y="47251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4067944" y="4941168"/>
            <a:ext cx="2964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699792" y="45811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Eau x douce et saumâtre  </a:t>
            </a:r>
            <a:endParaRPr lang="fr-FR" sz="12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771800" y="501317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Terres en friches </a:t>
            </a:r>
            <a:endParaRPr lang="fr-FR" sz="1200" dirty="0"/>
          </a:p>
        </p:txBody>
      </p:sp>
      <p:pic>
        <p:nvPicPr>
          <p:cNvPr id="30724" name="Picture 4" descr="Résultat de recherche d'images pour &quot;arbres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64165">
            <a:off x="697800" y="880200"/>
            <a:ext cx="3027803" cy="383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Résultat de recherche d'images pour &quot;microalgues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13782">
            <a:off x="6362922" y="966352"/>
            <a:ext cx="2416499" cy="1626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lèche vers le bas 38"/>
          <p:cNvSpPr/>
          <p:nvPr/>
        </p:nvSpPr>
        <p:spPr>
          <a:xfrm>
            <a:off x="5724128" y="5589240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5292080" y="5877272"/>
            <a:ext cx="1080120" cy="980728"/>
          </a:xfrm>
          <a:prstGeom prst="ellipse">
            <a:avLst/>
          </a:prstGeom>
          <a:solidFill>
            <a:schemeClr val="accent1">
              <a:alpha val="32000"/>
            </a:schemeClr>
          </a:solidFill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Dizaine est exploitée 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2" name="Pensées 41"/>
          <p:cNvSpPr/>
          <p:nvPr/>
        </p:nvSpPr>
        <p:spPr>
          <a:xfrm>
            <a:off x="1547664" y="5157192"/>
            <a:ext cx="1440160" cy="1008112"/>
          </a:xfrm>
          <a:prstGeom prst="cloudCallout">
            <a:avLst>
              <a:gd name="adj1" fmla="val -45829"/>
              <a:gd name="adj2" fmla="val -121018"/>
            </a:avLst>
          </a:prstGeom>
          <a:solidFill>
            <a:schemeClr val="accent1">
              <a:alpha val="32000"/>
            </a:schemeClr>
          </a:solidFill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400000 espèces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2606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C00000"/>
                </a:solidFill>
              </a:rPr>
              <a:t>INTRODUCTION : </a:t>
            </a:r>
            <a:endParaRPr lang="fr-FR" sz="3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34198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59401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95536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Cycle cellulaire des microalgues 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Cinétique de croissance des microalgues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419872" cy="29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653136"/>
            <a:ext cx="43924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57606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868144" y="4797152"/>
            <a:ext cx="31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</a:rPr>
              <a:t>Cinétique de croissance des microalgues </a:t>
            </a:r>
            <a:endParaRPr lang="fr-FR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Cinétique de croissance des microalgues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419872" cy="291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012160" y="4365104"/>
            <a:ext cx="31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C00000"/>
                </a:solidFill>
              </a:rPr>
              <a:t>Cinétique de croissance des microalgues </a:t>
            </a:r>
            <a:endParaRPr lang="fr-FR" sz="1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5801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5580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Suivi de la croissance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1196752"/>
            <a:ext cx="374441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Croissance des microalgues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475656" y="2348880"/>
            <a:ext cx="1872208" cy="10081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La densité optique </a:t>
            </a:r>
            <a:endParaRPr lang="fr-FR" sz="1600" dirty="0"/>
          </a:p>
        </p:txBody>
      </p:sp>
      <p:sp>
        <p:nvSpPr>
          <p:cNvPr id="9" name="Ellipse 8"/>
          <p:cNvSpPr/>
          <p:nvPr/>
        </p:nvSpPr>
        <p:spPr>
          <a:xfrm>
            <a:off x="3059832" y="3645024"/>
            <a:ext cx="216024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La matière sèche 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5076056" y="2348880"/>
            <a:ext cx="2160240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Comptage par les cellules de comptage </a:t>
            </a:r>
            <a:endParaRPr lang="fr-FR" sz="1600" dirty="0"/>
          </a:p>
        </p:txBody>
      </p:sp>
      <p:sp>
        <p:nvSpPr>
          <p:cNvPr id="11" name="Flèche à trois pointes 10"/>
          <p:cNvSpPr/>
          <p:nvPr/>
        </p:nvSpPr>
        <p:spPr>
          <a:xfrm rot="10800000">
            <a:off x="3419872" y="2420888"/>
            <a:ext cx="1512168" cy="1080120"/>
          </a:xfrm>
          <a:prstGeom prst="leftRight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clair 11"/>
          <p:cNvSpPr/>
          <p:nvPr/>
        </p:nvSpPr>
        <p:spPr>
          <a:xfrm rot="4066189">
            <a:off x="1192232" y="3001561"/>
            <a:ext cx="504056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3528" y="35010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Longueur d’onde 680nm ou 750nm 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03848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1-Produire de la biomasse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347864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2-Centrifuger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203848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3-Sécher la biomasse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7864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4-Peser la biomasse 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16216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1-Cellule de malassez 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216" y="37890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2-Cellule de thomas  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516216" y="42210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3-Cellule de Neubauer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Suivi de la croissance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938535"/>
          </a:xfrm>
        </p:spPr>
        <p:txBody>
          <a:bodyPr/>
          <a:lstStyle/>
          <a:p>
            <a:r>
              <a:rPr lang="fr-FR" dirty="0" smtClean="0"/>
              <a:t>Objectif de l’atelier 03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Suivi de croissance de Chlorelle en utilisant la cellule de malassez 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8" name="AutoShape 2" descr="CELLULE DE MALASSEZ + 2 LAMELLES S61948 - Accessoire - SONOD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0" name="AutoShape 4" descr="CELLULE DE MALASSEZ + 2 LAMELLES S61948 - Accessoire - SONOD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CELLULE DE MALASSEZ + 2 LAMELLES S61948 - Accessoire - SONOD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413385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Comptage ou numération cellulaire 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73416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72000"/>
          </a:xfrm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sz="3600" u="sng" dirty="0" smtClean="0"/>
              <a:t>Hématimètre </a:t>
            </a:r>
          </a:p>
          <a:p>
            <a:r>
              <a:rPr lang="fr-FR" dirty="0" smtClean="0"/>
              <a:t>Un hématimètre est une lame spéciale, quadrillée, qui permet de dénombrer dans un volume précis et connu, tous les éléments visibles à l’objectif 40 du microscope.</a:t>
            </a:r>
          </a:p>
          <a:p>
            <a:endParaRPr lang="fr-FR" dirty="0"/>
          </a:p>
        </p:txBody>
      </p:sp>
      <p:pic>
        <p:nvPicPr>
          <p:cNvPr id="1026" name="Picture 2" descr="Résultat de recherche d'images pour &quot;hématimétre thoma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2304257" cy="146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92437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0" name="AutoShape 6" descr="Résultat de recherche d'images pour &quot;hématimètre de malassez&quot;"/>
          <p:cNvSpPr>
            <a:spLocks noChangeAspect="1" noChangeArrowheads="1"/>
          </p:cNvSpPr>
          <p:nvPr/>
        </p:nvSpPr>
        <p:spPr bwMode="auto">
          <a:xfrm>
            <a:off x="155575" y="-1447800"/>
            <a:ext cx="7810500" cy="301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hématimètre de malassez&quot;"/>
          <p:cNvSpPr>
            <a:spLocks noChangeAspect="1" noChangeArrowheads="1"/>
          </p:cNvSpPr>
          <p:nvPr/>
        </p:nvSpPr>
        <p:spPr bwMode="auto">
          <a:xfrm>
            <a:off x="155575" y="-1447800"/>
            <a:ext cx="7810500" cy="3019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Résultat de recherche d'images pour &quot;hématimètre de malassez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329</Words>
  <Application>Microsoft Office PowerPoint</Application>
  <PresentationFormat>Affichage à l'écran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Solstice</vt:lpstr>
      <vt:lpstr>Atelier 02 : Cinétique de croissance et techniques de comptage cellulaire pour les microalgues </vt:lpstr>
      <vt:lpstr>Diapositive 2</vt:lpstr>
      <vt:lpstr>Diapositive 3</vt:lpstr>
      <vt:lpstr>Diapositive 4</vt:lpstr>
      <vt:lpstr>Diapositive 5</vt:lpstr>
      <vt:lpstr>Diapositive 6</vt:lpstr>
      <vt:lpstr>Objectif de l’atelier 03</vt:lpstr>
      <vt:lpstr>Comptage ou numération cellulaire  </vt:lpstr>
      <vt:lpstr>Diapositive 9</vt:lpstr>
      <vt:lpstr>Diapositive 10</vt:lpstr>
      <vt:lpstr>Hématimètre de malassez : </vt:lpstr>
      <vt:lpstr>Quadrillage de la cellule de malassez </vt:lpstr>
      <vt:lpstr>Quadrillage de la cellule de malassez </vt:lpstr>
      <vt:lpstr>Mode opératoire </vt:lpstr>
      <vt:lpstr>Technique de Comptage cellulaire </vt:lpstr>
      <vt:lpstr>Technique de comptage cellulaire par Malassez </vt:lpstr>
      <vt:lpstr>  Compte rendu : Comptez le nombre de cellule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Cinétique de croissance et comptage cellulaire pour les microalgues</dc:title>
  <dc:creator>USER</dc:creator>
  <cp:lastModifiedBy>USER</cp:lastModifiedBy>
  <cp:revision>5</cp:revision>
  <dcterms:created xsi:type="dcterms:W3CDTF">2020-04-17T14:33:11Z</dcterms:created>
  <dcterms:modified xsi:type="dcterms:W3CDTF">2023-06-07T09:14:59Z</dcterms:modified>
</cp:coreProperties>
</file>